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992" r:id="rId1"/>
  </p:sldMasterIdLst>
  <p:notesMasterIdLst>
    <p:notesMasterId r:id="rId23"/>
  </p:notesMasterIdLst>
  <p:handoutMasterIdLst>
    <p:handoutMasterId r:id="rId24"/>
  </p:handoutMasterIdLst>
  <p:sldIdLst>
    <p:sldId id="306" r:id="rId2"/>
    <p:sldId id="275" r:id="rId3"/>
    <p:sldId id="263" r:id="rId4"/>
    <p:sldId id="276" r:id="rId5"/>
    <p:sldId id="264" r:id="rId6"/>
    <p:sldId id="257" r:id="rId7"/>
    <p:sldId id="538" r:id="rId8"/>
    <p:sldId id="528" r:id="rId9"/>
    <p:sldId id="534" r:id="rId10"/>
    <p:sldId id="535" r:id="rId11"/>
    <p:sldId id="536" r:id="rId12"/>
    <p:sldId id="539" r:id="rId13"/>
    <p:sldId id="529" r:id="rId14"/>
    <p:sldId id="533" r:id="rId15"/>
    <p:sldId id="530" r:id="rId16"/>
    <p:sldId id="540" r:id="rId17"/>
    <p:sldId id="537" r:id="rId18"/>
    <p:sldId id="541" r:id="rId19"/>
    <p:sldId id="543" r:id="rId20"/>
    <p:sldId id="531" r:id="rId21"/>
    <p:sldId id="542" r:id="rId22"/>
  </p:sldIdLst>
  <p:sldSz cx="9144000" cy="5143500" type="screen16x9"/>
  <p:notesSz cx="6797675" cy="9928225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MS PGothic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MS P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202"/>
    <a:srgbClr val="0432FF"/>
    <a:srgbClr val="FDFED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6D9F66E-5EB9-4882-86FB-DCBF35E3C3E4}" styleName="Style moyen 4 - Accentuation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68D230F3-CF80-4859-8CE7-A43EE81993B5}" styleName="Style léger 1 - Accentuation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E8B1032C-EA38-4F05-BA0D-38AFFFC7BED3}" styleName="Style léger 3 - Accentuation 6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0660B408-B3CF-4A94-85FC-2B1E0A45F4A2}" styleName="Style foncé 2 - Accentuation 1/Accentuation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21E4AEA4-8DFA-4A89-87EB-49C32662AFE0}" styleName="Style moyen 2 - Accentuation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6588" autoAdjust="0"/>
    <p:restoredTop sz="92790"/>
  </p:normalViewPr>
  <p:slideViewPr>
    <p:cSldViewPr snapToGrid="0" snapToObjects="1">
      <p:cViewPr varScale="1">
        <p:scale>
          <a:sx n="83" d="100"/>
          <a:sy n="83" d="100"/>
        </p:scale>
        <p:origin x="1152" y="108"/>
      </p:cViewPr>
      <p:guideLst>
        <p:guide orient="horz" pos="2160"/>
        <p:guide pos="2880"/>
        <p:guide orient="horz" pos="1620"/>
      </p:guideLst>
    </p:cSldViewPr>
  </p:slideViewPr>
  <p:outlineViewPr>
    <p:cViewPr>
      <p:scale>
        <a:sx n="33" d="100"/>
        <a:sy n="33" d="100"/>
      </p:scale>
      <p:origin x="0" y="-4926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 varScale="1">
        <p:scale>
          <a:sx n="77" d="100"/>
          <a:sy n="77" d="100"/>
        </p:scale>
        <p:origin x="2608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../embeddings/oleObject1.bin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24747924462562479"/>
          <c:y val="0.15456733425248484"/>
          <c:w val="0.64186582359875688"/>
          <c:h val="0.73364286640757481"/>
        </c:manualLayout>
      </c:layout>
      <c:pieChart>
        <c:varyColors val="1"/>
        <c:ser>
          <c:idx val="0"/>
          <c:order val="0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50000"/>
                      <a:satMod val="300000"/>
                    </a:schemeClr>
                  </a:gs>
                  <a:gs pos="35000">
                    <a:schemeClr val="accent1">
                      <a:tint val="37000"/>
                      <a:satMod val="300000"/>
                    </a:schemeClr>
                  </a:gs>
                  <a:gs pos="100000">
                    <a:schemeClr val="accent1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1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1-5E24-5D41-8F43-C7F82C47B6E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4">
                      <a:tint val="50000"/>
                      <a:satMod val="300000"/>
                    </a:schemeClr>
                  </a:gs>
                  <a:gs pos="35000">
                    <a:schemeClr val="accent4">
                      <a:tint val="37000"/>
                      <a:satMod val="300000"/>
                    </a:schemeClr>
                  </a:gs>
                  <a:gs pos="100000">
                    <a:schemeClr val="accent4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4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3-5E24-5D41-8F43-C7F82C47B6E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2">
                      <a:tint val="50000"/>
                      <a:satMod val="300000"/>
                    </a:schemeClr>
                  </a:gs>
                  <a:gs pos="35000">
                    <a:schemeClr val="accent2">
                      <a:tint val="37000"/>
                      <a:satMod val="300000"/>
                    </a:schemeClr>
                  </a:gs>
                  <a:gs pos="100000">
                    <a:schemeClr val="accent2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2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5-5E24-5D41-8F43-C7F82C47B6E1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3">
                      <a:tint val="50000"/>
                      <a:satMod val="300000"/>
                    </a:schemeClr>
                  </a:gs>
                  <a:gs pos="35000">
                    <a:schemeClr val="accent3">
                      <a:tint val="37000"/>
                      <a:satMod val="300000"/>
                    </a:schemeClr>
                  </a:gs>
                  <a:gs pos="100000">
                    <a:schemeClr val="accent3">
                      <a:tint val="15000"/>
                      <a:satMod val="350000"/>
                    </a:schemeClr>
                  </a:gs>
                </a:gsLst>
                <a:lin ang="16200000" scaled="1"/>
              </a:gradFill>
              <a:ln w="9525" cap="flat" cmpd="sng" algn="ctr">
                <a:solidFill>
                  <a:schemeClr val="accent3">
                    <a:shade val="95000"/>
                    <a:satMod val="105000"/>
                  </a:schemeClr>
                </a:solidFill>
                <a:prstDash val="solid"/>
              </a:ln>
              <a:effectLst>
                <a:outerShdw blurRad="40000" dist="20000" dir="5400000" rotWithShape="0">
                  <a:srgbClr val="000000">
                    <a:alpha val="38000"/>
                  </a:srgbClr>
                </a:outerShdw>
              </a:effectLst>
            </c:spPr>
            <c:extLst xmlns:c16r2="http://schemas.microsoft.com/office/drawing/2015/06/chart">
              <c:ext xmlns:c16="http://schemas.microsoft.com/office/drawing/2014/chart" uri="{C3380CC4-5D6E-409C-BE32-E72D297353CC}">
                <c16:uniqueId val="{00000007-5E24-5D41-8F43-C7F82C47B6E1}"/>
              </c:ext>
            </c:extLst>
          </c:dPt>
          <c:dLbls>
            <c:spPr>
              <a:ln>
                <a:solidFill>
                  <a:sysClr val="windowText" lastClr="000000"/>
                </a:solidFill>
              </a:ln>
            </c:spPr>
            <c:txPr>
              <a:bodyPr/>
              <a:lstStyle/>
              <a:p>
                <a:pPr>
                  <a:defRPr sz="800"/>
                </a:pPr>
                <a:endParaRPr lang="fr-FR"/>
              </a:p>
            </c:txPr>
            <c:dLblPos val="bestFit"/>
            <c:showLegendKey val="0"/>
            <c:showVal val="1"/>
            <c:showCatName val="1"/>
            <c:showSerName val="0"/>
            <c:showPercent val="0"/>
            <c:showBubbleSize val="0"/>
            <c:separator>
</c:separator>
            <c:showLeaderLines val="1"/>
            <c:extLst xmlns:c16r2="http://schemas.microsoft.com/office/drawing/2015/06/chart">
              <c:ext xmlns:c15="http://schemas.microsoft.com/office/drawing/2012/chart" uri="{CE6537A1-D6FC-4f65-9D91-7224C49458BB}"/>
            </c:extLst>
          </c:dLbls>
          <c:cat>
            <c:strRef>
              <c:f>Feuil1!$B$54:$B$57</c:f>
              <c:strCache>
                <c:ptCount val="4"/>
                <c:pt idx="0">
                  <c:v>Troubles de l'humeur</c:v>
                </c:pt>
                <c:pt idx="1">
                  <c:v>Troubles neurologiques</c:v>
                </c:pt>
                <c:pt idx="2">
                  <c:v>Névroses</c:v>
                </c:pt>
                <c:pt idx="3">
                  <c:v>Psychoses</c:v>
                </c:pt>
              </c:strCache>
            </c:strRef>
          </c:cat>
          <c:val>
            <c:numRef>
              <c:f>Feuil1!$D$54:$D$57</c:f>
              <c:numCache>
                <c:formatCode>0.0%</c:formatCode>
                <c:ptCount val="4"/>
                <c:pt idx="0">
                  <c:v>0.11</c:v>
                </c:pt>
                <c:pt idx="1">
                  <c:v>0.26700000000000002</c:v>
                </c:pt>
                <c:pt idx="2">
                  <c:v>5.3999999999999999E-2</c:v>
                </c:pt>
                <c:pt idx="3">
                  <c:v>0.56799999999999995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8-5E24-5D41-8F43-C7F82C47B6E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plotVisOnly val="1"/>
    <c:dispBlanksAs val="gap"/>
    <c:showDLblsOverMax val="0"/>
  </c:chart>
  <c:spPr>
    <a:ln>
      <a:noFill/>
    </a:ln>
  </c:spPr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’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E21D0CB-92EE-9341-B7C1-FF87ED6D6AC4}" type="datetimeFigureOut">
              <a:rPr lang="fr-FR" smtClean="0"/>
              <a:pPr/>
              <a:t>16/07/2020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B7A74A-624E-354F-978E-19629CD4D4A0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51734509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A3AE8948-3620-CD47-8085-1867E5BEF3BF}" type="datetimeFigureOut">
              <a:rPr lang="fr-FR"/>
              <a:pPr>
                <a:defRPr/>
              </a:pPr>
              <a:t>16/07/2020</a:t>
            </a:fld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 dirty="0"/>
              <a:t>Modifier les styles du texte du masque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pitchFamily="34" charset="0"/>
                <a:ea typeface="MS PGothic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latin typeface="Arial" panose="020B0604020202020204" pitchFamily="34" charset="0"/>
                <a:ea typeface="MS PGothic" panose="020B0600070205080204" pitchFamily="34" charset="-128"/>
              </a:defRPr>
            </a:lvl1pPr>
          </a:lstStyle>
          <a:p>
            <a:pPr>
              <a:defRPr/>
            </a:pPr>
            <a:fld id="{6AB455D9-223C-9442-B265-E02A90A6C2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801765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MS PGothic" panose="020B0600070205080204" pitchFamily="34" charset="-128"/>
        <a:cs typeface="MS PGothic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1597821"/>
            <a:ext cx="7772400" cy="1102519"/>
          </a:xfrm>
        </p:spPr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56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132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0698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264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783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139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4963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8529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2067E8E-469B-0A41-B8FC-B3A96675A47A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1091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BDDC27-9C80-E846-9BC2-F235622EF2EE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76719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05981"/>
            <a:ext cx="2057400" cy="4388644"/>
          </a:xfrm>
        </p:spPr>
        <p:txBody>
          <a:bodyPr vert="eaVert"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05981"/>
            <a:ext cx="6019800" cy="4388644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4433FE2-2857-824E-86AB-75EB26410C20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474204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572500" cy="857250"/>
          </a:xfrm>
        </p:spPr>
        <p:txBody>
          <a:bodyPr/>
          <a:lstStyle>
            <a:lvl1pPr>
              <a:defRPr b="1">
                <a:latin typeface="Abadi" panose="020B0604020104020204" pitchFamily="34" charset="0"/>
              </a:defRPr>
            </a:lvl1pPr>
          </a:lstStyle>
          <a:p>
            <a:r>
              <a:rPr lang="fr-FR" dirty="0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00150"/>
            <a:ext cx="8572500" cy="3840957"/>
          </a:xfrm>
        </p:spPr>
        <p:txBody>
          <a:bodyPr/>
          <a:lstStyle>
            <a:lvl1pPr>
              <a:defRPr b="0" i="0">
                <a:latin typeface="Abadi" panose="020B0604020104020204" pitchFamily="34" charset="0"/>
              </a:defRPr>
            </a:lvl1pPr>
            <a:lvl2pPr>
              <a:defRPr b="0" i="0">
                <a:latin typeface="Abadi" panose="020B0604020104020204" pitchFamily="34" charset="0"/>
              </a:defRPr>
            </a:lvl2pPr>
            <a:lvl3pPr>
              <a:defRPr b="0" i="0">
                <a:latin typeface="Abadi" panose="020B0604020104020204" pitchFamily="34" charset="0"/>
              </a:defRPr>
            </a:lvl3pPr>
            <a:lvl4pPr>
              <a:defRPr b="0" i="0">
                <a:latin typeface="Abadi" panose="020B0604020104020204" pitchFamily="34" charset="0"/>
              </a:defRPr>
            </a:lvl4pPr>
            <a:lvl5pPr>
              <a:defRPr b="0" i="0">
                <a:latin typeface="Abadi" panose="020B0604020104020204" pitchFamily="34" charset="0"/>
              </a:defRPr>
            </a:lvl5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04860" y="4937521"/>
            <a:ext cx="739140" cy="273844"/>
          </a:xfrm>
        </p:spPr>
        <p:txBody>
          <a:bodyPr/>
          <a:lstStyle>
            <a:lvl1pPr>
              <a:defRPr sz="700" b="1"/>
            </a:lvl1pPr>
          </a:lstStyle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‹N°›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05031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3305178"/>
            <a:ext cx="7772400" cy="1021557"/>
          </a:xfrm>
        </p:spPr>
        <p:txBody>
          <a:bodyPr anchor="t"/>
          <a:lstStyle>
            <a:lvl1pPr algn="l">
              <a:defRPr sz="3100" b="1" cap="all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56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1323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698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2646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783080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139696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49631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85292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6233231-24BC-C944-868C-3B005D025E19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058793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2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A39C570-A292-1C4B-9F56-C71323D6DAF6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5247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9" y="1151335"/>
            <a:ext cx="4041775" cy="479822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56616" indent="0">
              <a:buNone/>
              <a:defRPr sz="1600" b="1"/>
            </a:lvl2pPr>
            <a:lvl3pPr marL="713232" indent="0">
              <a:buNone/>
              <a:defRPr sz="1400" b="1"/>
            </a:lvl3pPr>
            <a:lvl4pPr marL="1069848" indent="0">
              <a:buNone/>
              <a:defRPr sz="1200" b="1"/>
            </a:lvl4pPr>
            <a:lvl5pPr marL="1426464" indent="0">
              <a:buNone/>
              <a:defRPr sz="1200" b="1"/>
            </a:lvl5pPr>
            <a:lvl6pPr marL="1783080" indent="0">
              <a:buNone/>
              <a:defRPr sz="1200" b="1"/>
            </a:lvl6pPr>
            <a:lvl7pPr marL="2139696" indent="0">
              <a:buNone/>
              <a:defRPr sz="1200" b="1"/>
            </a:lvl7pPr>
            <a:lvl8pPr marL="2496312" indent="0">
              <a:buNone/>
              <a:defRPr sz="1200" b="1"/>
            </a:lvl8pPr>
            <a:lvl9pPr marL="2852928" indent="0">
              <a:buNone/>
              <a:defRPr sz="12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9" y="1631156"/>
            <a:ext cx="4041775" cy="2963466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95F2304-CAF4-2C4B-8DD7-5AC86C82C0F3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293774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64136BC-996D-894A-A59B-D2E9401CDD5D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55918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82D00D7-DA7C-DC4B-873E-F3EE4E26A116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5237793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4" y="204788"/>
            <a:ext cx="3008313" cy="871538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2500"/>
            </a:lvl1pPr>
            <a:lvl2pPr>
              <a:defRPr sz="22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4" y="1076328"/>
            <a:ext cx="3008313" cy="3518297"/>
          </a:xfrm>
        </p:spPr>
        <p:txBody>
          <a:bodyPr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C2224F5-2350-2A42-84FB-5D4ADF8521A3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2640705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/>
              <a:t>Cliquez et modifiez le titre</a:t>
            </a:r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2500"/>
            </a:lvl1pPr>
            <a:lvl2pPr marL="356616" indent="0">
              <a:buNone/>
              <a:defRPr sz="2200"/>
            </a:lvl2pPr>
            <a:lvl3pPr marL="713232" indent="0">
              <a:buNone/>
              <a:defRPr sz="1900"/>
            </a:lvl3pPr>
            <a:lvl4pPr marL="1069848" indent="0">
              <a:buNone/>
              <a:defRPr sz="1600"/>
            </a:lvl4pPr>
            <a:lvl5pPr marL="1426464" indent="0">
              <a:buNone/>
              <a:defRPr sz="1600"/>
            </a:lvl5pPr>
            <a:lvl6pPr marL="1783080" indent="0">
              <a:buNone/>
              <a:defRPr sz="1600"/>
            </a:lvl6pPr>
            <a:lvl7pPr marL="2139696" indent="0">
              <a:buNone/>
              <a:defRPr sz="1600"/>
            </a:lvl7pPr>
            <a:lvl8pPr marL="2496312" indent="0">
              <a:buNone/>
              <a:defRPr sz="1600"/>
            </a:lvl8pPr>
            <a:lvl9pPr marL="2852928" indent="0">
              <a:buNone/>
              <a:defRPr sz="1600"/>
            </a:lvl9pPr>
          </a:lstStyle>
          <a:p>
            <a:r>
              <a:rPr lang="fr-FR"/>
              <a:t>Faire glisser l'image vers l'espace réservé ou cliquer sur l'icône pour l'ajouter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6"/>
          </a:xfrm>
        </p:spPr>
        <p:txBody>
          <a:bodyPr/>
          <a:lstStyle>
            <a:lvl1pPr marL="0" indent="0">
              <a:buNone/>
              <a:defRPr sz="1100"/>
            </a:lvl1pPr>
            <a:lvl2pPr marL="356616" indent="0">
              <a:buNone/>
              <a:defRPr sz="900"/>
            </a:lvl2pPr>
            <a:lvl3pPr marL="713232" indent="0">
              <a:buNone/>
              <a:defRPr sz="800"/>
            </a:lvl3pPr>
            <a:lvl4pPr marL="1069848" indent="0">
              <a:buNone/>
              <a:defRPr sz="700"/>
            </a:lvl4pPr>
            <a:lvl5pPr marL="1426464" indent="0">
              <a:buNone/>
              <a:defRPr sz="700"/>
            </a:lvl5pPr>
            <a:lvl6pPr marL="1783080" indent="0">
              <a:buNone/>
              <a:defRPr sz="700"/>
            </a:lvl6pPr>
            <a:lvl7pPr marL="2139696" indent="0">
              <a:buNone/>
              <a:defRPr sz="700"/>
            </a:lvl7pPr>
            <a:lvl8pPr marL="2496312" indent="0">
              <a:buNone/>
              <a:defRPr sz="700"/>
            </a:lvl8pPr>
            <a:lvl9pPr marL="2852928" indent="0">
              <a:buNone/>
              <a:defRPr sz="7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0CF74F4-5239-E448-A91B-5D7181CC7B5B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911646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71323" tIns="35662" rIns="71323" bIns="35662" rtlCol="0" anchor="ctr">
            <a:normAutofit/>
          </a:bodyPr>
          <a:lstStyle/>
          <a:p>
            <a:r>
              <a:rPr lang="fr-FR"/>
              <a:t>Cliquez et modifiez le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71323" tIns="35662" rIns="71323" bIns="35662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71323" tIns="35662" rIns="71323" bIns="35662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36233231-24BC-C944-868C-3B005D025E19}" type="slidenum">
              <a:rPr lang="fr-FR" altLang="fr-FR" smtClean="0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97727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93" r:id="rId1"/>
    <p:sldLayoutId id="2147483994" r:id="rId2"/>
    <p:sldLayoutId id="2147483995" r:id="rId3"/>
    <p:sldLayoutId id="2147483996" r:id="rId4"/>
    <p:sldLayoutId id="2147483997" r:id="rId5"/>
    <p:sldLayoutId id="2147483998" r:id="rId6"/>
    <p:sldLayoutId id="2147483999" r:id="rId7"/>
    <p:sldLayoutId id="2147484000" r:id="rId8"/>
    <p:sldLayoutId id="2147484001" r:id="rId9"/>
    <p:sldLayoutId id="2147484002" r:id="rId10"/>
    <p:sldLayoutId id="2147484003" r:id="rId11"/>
  </p:sldLayoutIdLst>
  <p:hf hdr="0" ftr="0" dt="0"/>
  <p:txStyles>
    <p:titleStyle>
      <a:lvl1pPr algn="ctr" defTabSz="356616" rtl="0" eaLnBrk="1" latinLnBrk="0" hangingPunct="1">
        <a:spcBef>
          <a:spcPct val="0"/>
        </a:spcBef>
        <a:buNone/>
        <a:defRPr sz="3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67462" indent="-267462" algn="l" defTabSz="356616" rtl="0" eaLnBrk="1" latinLnBrk="0" hangingPunct="1">
        <a:spcBef>
          <a:spcPct val="20000"/>
        </a:spcBef>
        <a:buFont typeface="Arial"/>
        <a:buChar char="•"/>
        <a:defRPr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79501" indent="-222885" algn="l" defTabSz="356616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891540" indent="-178308" algn="l" defTabSz="356616" rtl="0" eaLnBrk="1" latinLnBrk="0" hangingPunct="1">
        <a:spcBef>
          <a:spcPct val="20000"/>
        </a:spcBef>
        <a:buFont typeface="Arial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48156" indent="-178308" algn="l" defTabSz="356616" rtl="0" eaLnBrk="1" latinLnBrk="0" hangingPunct="1">
        <a:spcBef>
          <a:spcPct val="20000"/>
        </a:spcBef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04772" indent="-178308" algn="l" defTabSz="356616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961388" indent="-178308" algn="l" defTabSz="35661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18004" indent="-178308" algn="l" defTabSz="35661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674620" indent="-178308" algn="l" defTabSz="35661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031236" indent="-178308" algn="l" defTabSz="356616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616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13232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69848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83080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39696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96312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52928" algn="l" defTabSz="356616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re 1"/>
          <p:cNvSpPr>
            <a:spLocks noGrp="1"/>
          </p:cNvSpPr>
          <p:nvPr>
            <p:ph type="ctrTitle"/>
          </p:nvPr>
        </p:nvSpPr>
        <p:spPr>
          <a:xfrm>
            <a:off x="934993" y="1186115"/>
            <a:ext cx="7632700" cy="461666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fr-CA" altLang="fr-FR" sz="2000" b="1" dirty="0">
                <a:solidFill>
                  <a:srgbClr val="002060"/>
                </a:solidFill>
                <a:ea typeface="+mj-ea"/>
                <a:cs typeface="+mj-cs"/>
              </a:rPr>
              <a:t/>
            </a:r>
            <a:br>
              <a:rPr lang="fr-CA" altLang="fr-FR" sz="2000" b="1" dirty="0">
                <a:solidFill>
                  <a:srgbClr val="002060"/>
                </a:solidFill>
                <a:ea typeface="+mj-ea"/>
                <a:cs typeface="+mj-cs"/>
              </a:rPr>
            </a:br>
            <a:endParaRPr lang="fr-FR" altLang="fr-FR" sz="2400" b="1" dirty="0">
              <a:latin typeface="Abadi" panose="020B0604020104020204" pitchFamily="34" charset="0"/>
            </a:endParaRPr>
          </a:p>
        </p:txBody>
      </p:sp>
      <p:sp>
        <p:nvSpPr>
          <p:cNvPr id="14343" name="ZoneTexte 1"/>
          <p:cNvSpPr txBox="1">
            <a:spLocks noChangeArrowheads="1"/>
          </p:cNvSpPr>
          <p:nvPr/>
        </p:nvSpPr>
        <p:spPr bwMode="auto">
          <a:xfrm>
            <a:off x="491070" y="2080086"/>
            <a:ext cx="8520545" cy="70788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kumimoji="1" lang="fr-SN" altLang="fr-FR" sz="4000" b="1" dirty="0">
                <a:latin typeface="Algerian" panose="04020705040A02060702" pitchFamily="82" charset="0"/>
                <a:cs typeface="Georgia"/>
              </a:rPr>
              <a:t>SANTE MENTALE AU SENEGAL</a:t>
            </a:r>
            <a:endParaRPr kumimoji="1" lang="fr-FR" altLang="fr-FR" sz="4000" b="1" dirty="0">
              <a:latin typeface="Algerian" panose="04020705040A02060702" pitchFamily="82" charset="0"/>
              <a:cs typeface="Georgia"/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2405270" y="-819978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fr-FR"/>
          </a:p>
        </p:txBody>
      </p:sp>
      <p:pic>
        <p:nvPicPr>
          <p:cNvPr id="9" name="Image 8" descr="sn.png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45723"/>
            <a:ext cx="810000" cy="540000"/>
          </a:xfrm>
          <a:prstGeom prst="rect">
            <a:avLst/>
          </a:prstGeom>
        </p:spPr>
      </p:pic>
      <p:sp>
        <p:nvSpPr>
          <p:cNvPr id="10" name="ZoneTexte 9"/>
          <p:cNvSpPr txBox="1"/>
          <p:nvPr/>
        </p:nvSpPr>
        <p:spPr>
          <a:xfrm>
            <a:off x="709617" y="843390"/>
            <a:ext cx="2132699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latin typeface="Abadi" panose="020B0604020104020204" pitchFamily="34" charset="0"/>
                <a:cs typeface="Georgia"/>
              </a:rPr>
              <a:t>République du Sénégal</a:t>
            </a:r>
          </a:p>
          <a:p>
            <a:pPr algn="ctr"/>
            <a:r>
              <a:rPr lang="fr-FR" sz="1200" b="1" dirty="0">
                <a:latin typeface="Abadi" panose="020B0604020104020204" pitchFamily="34" charset="0"/>
                <a:cs typeface="Georgia"/>
              </a:rPr>
              <a:t>Un Peuple – Un But – Une Foi</a:t>
            </a:r>
          </a:p>
        </p:txBody>
      </p:sp>
      <p:pic>
        <p:nvPicPr>
          <p:cNvPr id="11" name="Image 10" descr="MSAS small.psd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59824" y="229472"/>
            <a:ext cx="625152" cy="765957"/>
          </a:xfrm>
          <a:prstGeom prst="rect">
            <a:avLst/>
          </a:prstGeom>
        </p:spPr>
      </p:pic>
      <p:sp>
        <p:nvSpPr>
          <p:cNvPr id="12" name="ZoneTexte 11"/>
          <p:cNvSpPr txBox="1"/>
          <p:nvPr/>
        </p:nvSpPr>
        <p:spPr>
          <a:xfrm>
            <a:off x="6992346" y="930451"/>
            <a:ext cx="15601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sz="1200" b="1" dirty="0">
                <a:latin typeface="Abadi" panose="020B0604020104020204" pitchFamily="34" charset="0"/>
              </a:rPr>
              <a:t>Ministère de la Santé</a:t>
            </a:r>
          </a:p>
          <a:p>
            <a:pPr algn="ctr"/>
            <a:r>
              <a:rPr lang="fr-FR" sz="1200" b="1" dirty="0">
                <a:latin typeface="Abadi" panose="020B0604020104020204" pitchFamily="34" charset="0"/>
              </a:rPr>
              <a:t>et de l’Action sociale</a:t>
            </a:r>
          </a:p>
        </p:txBody>
      </p:sp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xmlns="" id="{D9FE2A7F-D1C0-354F-8CBC-CA78BF65F03A}"/>
              </a:ext>
            </a:extLst>
          </p:cNvPr>
          <p:cNvCxnSpPr/>
          <p:nvPr/>
        </p:nvCxnSpPr>
        <p:spPr>
          <a:xfrm>
            <a:off x="798022" y="1737360"/>
            <a:ext cx="7754431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3" name="ZoneTexte 1">
            <a:extLst>
              <a:ext uri="{FF2B5EF4-FFF2-40B4-BE49-F238E27FC236}">
                <a16:creationId xmlns:a16="http://schemas.microsoft.com/office/drawing/2014/main" xmlns="" id="{FFBB816D-E9CF-764B-B606-36D91D949D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600" y="3473422"/>
            <a:ext cx="5466259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kumimoji="1" lang="fr-SN" altLang="fr-FR" sz="2000" b="1" dirty="0">
                <a:latin typeface="Algerian" panose="04020705040A02060702" pitchFamily="82" charset="0"/>
                <a:cs typeface="Georgia"/>
              </a:rPr>
              <a:t>Dr Jean Augustin Diégane TINE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kumimoji="1" lang="fr-SN" altLang="fr-FR" sz="2000" b="1" dirty="0">
                <a:latin typeface="Algerian" panose="04020705040A02060702" pitchFamily="82" charset="0"/>
                <a:cs typeface="Georgia"/>
              </a:rPr>
              <a:t>Chef de la Division Santé Mentale </a:t>
            </a:r>
          </a:p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kumimoji="1" lang="fr-SN" altLang="fr-FR" sz="2000" b="1" dirty="0">
                <a:latin typeface="Algerian" panose="04020705040A02060702" pitchFamily="82" charset="0"/>
                <a:cs typeface="Georgia"/>
              </a:rPr>
              <a:t>MINISTERE DE LA SANTE ET DE L’ACTION SOCIALE</a:t>
            </a:r>
            <a:endParaRPr kumimoji="1" lang="fr-FR" altLang="fr-FR" sz="2000" b="1" dirty="0">
              <a:latin typeface="Algerian" panose="04020705040A02060702" pitchFamily="82" charset="0"/>
              <a:cs typeface="Georgia"/>
            </a:endParaRPr>
          </a:p>
        </p:txBody>
      </p:sp>
      <p:sp>
        <p:nvSpPr>
          <p:cNvPr id="14" name="ZoneTexte 1">
            <a:extLst>
              <a:ext uri="{FF2B5EF4-FFF2-40B4-BE49-F238E27FC236}">
                <a16:creationId xmlns:a16="http://schemas.microsoft.com/office/drawing/2014/main" xmlns="" id="{286C58AC-7694-7344-9548-62D47C35680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3181" y="2946031"/>
            <a:ext cx="51363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lvl1pPr>
              <a:lnSpc>
                <a:spcPct val="90000"/>
              </a:lnSpc>
              <a:spcBef>
                <a:spcPts val="1000"/>
              </a:spcBef>
              <a:buFont typeface="Arial" charset="0"/>
              <a:buChar char="•"/>
              <a:defRPr sz="2800">
                <a:solidFill>
                  <a:schemeClr val="tx1"/>
                </a:solidFill>
                <a:latin typeface="Calibri" charset="0"/>
                <a:ea typeface="MS PGothic" charset="-128"/>
              </a:defRPr>
            </a:lvl1pPr>
            <a:lvl2pPr marL="742950" indent="-28575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  <a:ea typeface="MS PGothic" charset="-128"/>
              </a:defRPr>
            </a:lvl2pPr>
            <a:lvl3pPr marL="11430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 sz="2000">
                <a:solidFill>
                  <a:schemeClr val="tx1"/>
                </a:solidFill>
                <a:latin typeface="Calibri" charset="0"/>
                <a:ea typeface="MS PGothic" charset="-128"/>
              </a:defRPr>
            </a:lvl3pPr>
            <a:lvl4pPr marL="16002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4pPr>
            <a:lvl5pPr marL="2057400" indent="-228600">
              <a:lnSpc>
                <a:spcPct val="90000"/>
              </a:lnSpc>
              <a:spcBef>
                <a:spcPts val="500"/>
              </a:spcBef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5pPr>
            <a:lvl6pPr marL="25146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6pPr>
            <a:lvl7pPr marL="29718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7pPr>
            <a:lvl8pPr marL="34290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8pPr>
            <a:lvl9pPr marL="3886200" indent="-228600" defTabSz="457200" eaLnBrk="0" fontAlgn="base" hangingPunct="0">
              <a:lnSpc>
                <a:spcPct val="90000"/>
              </a:lnSpc>
              <a:spcBef>
                <a:spcPts val="500"/>
              </a:spcBef>
              <a:spcAft>
                <a:spcPct val="0"/>
              </a:spcAft>
              <a:buFont typeface="Arial" charset="0"/>
              <a:buChar char="•"/>
              <a:defRPr>
                <a:solidFill>
                  <a:schemeClr val="tx1"/>
                </a:solidFill>
                <a:latin typeface="Calibri" charset="0"/>
                <a:ea typeface="MS PGothic" charset="-128"/>
              </a:defRPr>
            </a:lvl9pPr>
          </a:lstStyle>
          <a:p>
            <a:pPr algn="ctr">
              <a:lnSpc>
                <a:spcPct val="100000"/>
              </a:lnSpc>
              <a:spcBef>
                <a:spcPts val="0"/>
              </a:spcBef>
              <a:buFontTx/>
              <a:buNone/>
            </a:pPr>
            <a:r>
              <a:rPr kumimoji="1" lang="fr-SN" altLang="fr-FR" sz="1800" b="1" dirty="0">
                <a:latin typeface="Algerian" panose="04020705040A02060702" pitchFamily="82" charset="0"/>
                <a:cs typeface="Georgia"/>
              </a:rPr>
              <a:t>Analyse situationnelle, financement et perspectives</a:t>
            </a:r>
            <a:endParaRPr kumimoji="1" lang="fr-FR" altLang="fr-FR" sz="1800" b="1" dirty="0">
              <a:latin typeface="Algerian" panose="04020705040A02060702" pitchFamily="82" charset="0"/>
              <a:cs typeface="Georgia"/>
            </a:endParaRP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xmlns="" id="{AC0DBC45-F554-E941-9D52-6184DA32FA56}"/>
              </a:ext>
            </a:extLst>
          </p:cNvPr>
          <p:cNvSpPr txBox="1"/>
          <p:nvPr/>
        </p:nvSpPr>
        <p:spPr>
          <a:xfrm>
            <a:off x="2842316" y="4864289"/>
            <a:ext cx="4433854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>
                <a:latin typeface="+mj-lt"/>
              </a:rPr>
              <a:t>Conférence sur la santé mentale en Afrique du 5 au 6/11/2019 à Bobo-Dioulasso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1B4A6FB-3298-F242-8C7B-B5BC295EA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Santé Mentale: une priorité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4026D793-97B2-7B42-AE9C-16FB05B7A4B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Cadrage politique:</a:t>
            </a:r>
          </a:p>
          <a:p>
            <a:pPr lvl="1"/>
            <a:r>
              <a:rPr lang="fr-FR" dirty="0"/>
              <a:t>Ministère de la santé : une grande division avec 5 bureaux</a:t>
            </a:r>
          </a:p>
          <a:p>
            <a:pPr lvl="1"/>
            <a:r>
              <a:rPr lang="fr-FR" dirty="0"/>
              <a:t>PNDS 2019-2028</a:t>
            </a:r>
          </a:p>
          <a:p>
            <a:pPr lvl="1"/>
            <a:r>
              <a:rPr lang="fr-FR" dirty="0"/>
              <a:t>Elaboration du plan stratégique santé mentale 2020-2024 en cours </a:t>
            </a:r>
          </a:p>
          <a:p>
            <a:pPr lvl="1"/>
            <a:r>
              <a:rPr lang="fr-FR" dirty="0"/>
              <a:t>Existence de plan d’action 2019-2020 en cours de mise œuvre</a:t>
            </a:r>
          </a:p>
          <a:p>
            <a:pPr lvl="1"/>
            <a:r>
              <a:rPr lang="fr-FR" dirty="0"/>
              <a:t>Existence des EMIS pour la gestion des catastrophes </a:t>
            </a:r>
          </a:p>
          <a:p>
            <a:pPr lvl="1"/>
            <a:r>
              <a:rPr lang="fr-FR" dirty="0"/>
              <a:t>Loi 75-80 pour le gestion des internements en psychiatrie</a:t>
            </a:r>
          </a:p>
          <a:p>
            <a:pPr lvl="1"/>
            <a:r>
              <a:rPr lang="fr-FR" dirty="0"/>
              <a:t>Loi d’orientation sociale pour la prise en charge des personnes vulnérables</a:t>
            </a:r>
          </a:p>
          <a:p>
            <a:pPr marL="356616" lvl="1" indent="0">
              <a:buNone/>
            </a:pPr>
            <a:endParaRPr lang="fr-FR" dirty="0"/>
          </a:p>
          <a:p>
            <a:pPr lvl="1"/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248B3DED-DC6B-CE42-B435-51600D1FB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10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87773230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E3363A3-8B65-F44C-BF43-DF176B0879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Formations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0D8DE58-AFFD-2E45-838A-FA7181E282F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fr-FR" dirty="0"/>
          </a:p>
          <a:p>
            <a:r>
              <a:rPr lang="fr-FR" dirty="0"/>
              <a:t>Diplômante: DES de psychiatrie et de neurologie, DU d’addictologie, DU de </a:t>
            </a:r>
            <a:r>
              <a:rPr lang="fr-FR" dirty="0" err="1"/>
              <a:t>Psychotraumatologie</a:t>
            </a:r>
            <a:r>
              <a:rPr lang="fr-FR" dirty="0"/>
              <a:t>, Thérapie systémique, DIP, Orthophonie, Psychomotricité</a:t>
            </a:r>
          </a:p>
          <a:p>
            <a:r>
              <a:rPr lang="fr-FR" dirty="0"/>
              <a:t>Continue: </a:t>
            </a:r>
          </a:p>
          <a:p>
            <a:pPr lvl="1"/>
            <a:r>
              <a:rPr lang="fr-FR" dirty="0"/>
              <a:t>Formation des Médecins de district, des ICP et des Sages-femmes en Santé mentale</a:t>
            </a:r>
          </a:p>
          <a:p>
            <a:pPr lvl="1"/>
            <a:r>
              <a:rPr lang="fr-FR" dirty="0"/>
              <a:t>Formation des pairs à l’écoute (relais communautaires)</a:t>
            </a:r>
          </a:p>
          <a:p>
            <a:pPr lvl="1"/>
            <a:r>
              <a:rPr lang="fr-FR" dirty="0"/>
              <a:t>Formation des enseignants en santé mentale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147A9BA6-883C-4A4F-8A99-D630FE9243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11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8114835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3E6F014-5890-4644-97E9-66B83FB77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Système d’information et recherche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C967FE6-2E42-CA41-A449-1CD37E4C6C3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Intégration des données de santé mentale dans le DHIS2;</a:t>
            </a:r>
          </a:p>
          <a:p>
            <a:r>
              <a:rPr lang="fr-FR" dirty="0"/>
              <a:t>Intégration de certains indicateurs de santé mentale dans EDS-2019;</a:t>
            </a:r>
          </a:p>
          <a:p>
            <a:r>
              <a:rPr lang="fr-FR" dirty="0"/>
              <a:t>Valorisation des travaux sur la santé mentale des universités du Sénégal;</a:t>
            </a:r>
          </a:p>
          <a:p>
            <a:r>
              <a:rPr lang="fr-FR" dirty="0"/>
              <a:t>Enquête nationale en santé mentale envisagée en 2020.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27C3113A-4DB2-334F-B48A-5B5DAEA5A6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12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0445280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C69E18AB-8BA9-5847-A1E2-56BFAD44FA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EMIS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68357A80-2DA5-0244-A8D9-C3E0024262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Equipe mobile d’intervention et de soutien Psychosocial</a:t>
            </a:r>
          </a:p>
          <a:p>
            <a:r>
              <a:rPr lang="fr-FR" dirty="0"/>
              <a:t>Créé depuis 2017</a:t>
            </a:r>
          </a:p>
          <a:p>
            <a:r>
              <a:rPr lang="fr-FR" dirty="0"/>
              <a:t>Cas d’urgence sanitaire et de catastrophe</a:t>
            </a:r>
          </a:p>
          <a:p>
            <a:r>
              <a:rPr lang="fr-FR" dirty="0"/>
              <a:t>Dispositif du Centre des Opérations d’Urgences Sanitaires (COUS)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310BAD9-5B9B-AD48-8F7A-C97B0A8D8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13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122085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F6F6E27-574A-C842-A2D9-F6DDF8CCFA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Lutte contre les addictions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767868E-8C2B-B342-9EAB-EC31BF3358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CEPIAD</a:t>
            </a:r>
          </a:p>
          <a:p>
            <a:r>
              <a:rPr lang="fr-FR" dirty="0"/>
              <a:t>Unités de dispensation de la méthadone</a:t>
            </a:r>
          </a:p>
          <a:p>
            <a:r>
              <a:rPr lang="fr-FR" dirty="0"/>
              <a:t>Gratuité de la méthadone</a:t>
            </a:r>
          </a:p>
          <a:p>
            <a:r>
              <a:rPr lang="fr-FR" dirty="0"/>
              <a:t>Politique de réduction des risques</a:t>
            </a:r>
          </a:p>
          <a:p>
            <a:r>
              <a:rPr lang="fr-FR" dirty="0"/>
              <a:t>CILD: réduction de l’offre et de la demande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952A41B9-C3E9-1648-B949-9F67B61008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14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89413553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9DFEC902-BF26-3349-8ADF-CB79F785F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Couverture sanitaire universelle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9D8DBD11-7B32-0246-A483-F4F55FFC15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19373"/>
            <a:ext cx="8572500" cy="3221734"/>
          </a:xfrm>
        </p:spPr>
        <p:txBody>
          <a:bodyPr/>
          <a:lstStyle/>
          <a:p>
            <a:r>
              <a:rPr lang="fr-FR" dirty="0"/>
              <a:t>Carte d’égalité des chances (handicapés mentaux)</a:t>
            </a:r>
          </a:p>
          <a:p>
            <a:r>
              <a:rPr lang="fr-FR" dirty="0"/>
              <a:t>Bourses familiales (ménages en situation de précarité)</a:t>
            </a:r>
          </a:p>
          <a:p>
            <a:r>
              <a:rPr lang="fr-FR" dirty="0"/>
              <a:t>Assistance sociale dans les EPS</a:t>
            </a:r>
          </a:p>
          <a:p>
            <a:r>
              <a:rPr lang="fr-FR" dirty="0"/>
              <a:t>Gratuité des enfants de 0 à 5ans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3F69385-1ED5-224F-B609-51A7AEABC0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15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428623788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C2506D9-5AB5-1B44-99AB-77CAEF7E39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084AC085-C0DA-9644-99B5-1BBE9773F9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Mécanismes de financement</a:t>
            </a:r>
          </a:p>
          <a:p>
            <a:pPr lvl="1"/>
            <a:r>
              <a:rPr lang="fr-FR" dirty="0"/>
              <a:t>Budget de l’état (fond alloué dans le cadre du budget programme)</a:t>
            </a:r>
          </a:p>
          <a:p>
            <a:pPr lvl="1"/>
            <a:r>
              <a:rPr lang="fr-FR" dirty="0"/>
              <a:t>Fonds de dotation (dans les collectivités locales)</a:t>
            </a:r>
          </a:p>
          <a:p>
            <a:pPr lvl="1"/>
            <a:r>
              <a:rPr lang="fr-FR" dirty="0"/>
              <a:t>Partenaires financiers: ONUDC, PAODES, Fond Mondial (CNLS)</a:t>
            </a:r>
          </a:p>
          <a:p>
            <a:pPr lvl="1"/>
            <a:r>
              <a:rPr lang="fr-FR" dirty="0"/>
              <a:t>Fonds de recherche particuliers</a:t>
            </a:r>
          </a:p>
          <a:p>
            <a:r>
              <a:rPr lang="fr-FR" dirty="0"/>
              <a:t> Financements innovants: CILD sur les prises de drogue</a:t>
            </a:r>
          </a:p>
          <a:p>
            <a:r>
              <a:rPr lang="fr-FR" dirty="0"/>
              <a:t>Intégration de la Santé Mentale dans les autres programmes +++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CEBD1B23-11DB-9344-B423-82BD85179A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16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05488234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982A913-6924-BD44-8BD3-013956C9D1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Financement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A3EA1FA-9A07-F548-88C1-8A7514E05AE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10% du financement de la lutte contre la maladie</a:t>
            </a:r>
          </a:p>
          <a:p>
            <a:r>
              <a:rPr lang="fr-FR" dirty="0"/>
              <a:t>Moins de 2% du budget national de la santé</a:t>
            </a:r>
          </a:p>
          <a:p>
            <a:r>
              <a:rPr lang="fr-FR" dirty="0"/>
              <a:t>Pour la réduction des risques (CEPIAD): 688.183.073 FCFA</a:t>
            </a:r>
          </a:p>
          <a:p>
            <a:r>
              <a:rPr lang="fr-FR" dirty="0"/>
              <a:t>Plusieurs sources de financement intégré:</a:t>
            </a:r>
          </a:p>
          <a:p>
            <a:pPr lvl="1"/>
            <a:r>
              <a:rPr lang="fr-FR" dirty="0"/>
              <a:t>Assistance des handicapés mentaux par la carte d’égalité des chances</a:t>
            </a:r>
          </a:p>
          <a:p>
            <a:pPr lvl="1"/>
            <a:r>
              <a:rPr lang="fr-FR" dirty="0"/>
              <a:t>Assistance des familles en situation de précarité par la bourse familiale</a:t>
            </a:r>
          </a:p>
          <a:p>
            <a:pPr lvl="1"/>
            <a:r>
              <a:rPr lang="fr-FR" dirty="0"/>
              <a:t>Prise en charge de certains psychotropes de la LME par les mutuelles de santé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6EAC8D0D-F267-5845-90AB-67A1BBAC97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17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1354713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CA599A3-2683-8941-9F3C-F14EA6847F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Défis sur le financement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B13A27E8-B634-5045-BF4A-659EB5DD38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Minimiser la contribution directe du patient (coût de PEC)</a:t>
            </a:r>
          </a:p>
          <a:p>
            <a:r>
              <a:rPr lang="fr-FR" dirty="0"/>
              <a:t>Augmenter le financement des médicaments et équipements en santé mentale</a:t>
            </a:r>
          </a:p>
          <a:p>
            <a:r>
              <a:rPr lang="fr-FR" dirty="0"/>
              <a:t>Renforcer les fonds alloués au renforcement du système d’information et à la recherche en santé mentale</a:t>
            </a:r>
          </a:p>
          <a:p>
            <a:r>
              <a:rPr lang="fr-FR" dirty="0"/>
              <a:t>Collecte des contributions - mise en commun – achats des interventions (décision basée sur les preuves scientifiques)</a:t>
            </a:r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48933432-FF5A-8D4E-B7BF-6B9DC13116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18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11958581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5D672CE-022F-DB47-996B-EA2881E2E2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Besoins prioritaires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27D7096D-749B-6840-B588-F96F191210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Création d’un fond d’aide national pour la prise en charge des malades-mentaux (surtout lutter contre l’errance des MM)</a:t>
            </a:r>
          </a:p>
          <a:p>
            <a:r>
              <a:rPr lang="fr-FR" dirty="0"/>
              <a:t>Développer la santé mentale en milieu carcéral</a:t>
            </a:r>
          </a:p>
          <a:p>
            <a:r>
              <a:rPr lang="fr-FR" dirty="0"/>
              <a:t>Renforcer les ressources humaines par le développement de la formation de psychologie clinique</a:t>
            </a:r>
          </a:p>
          <a:p>
            <a:r>
              <a:rPr lang="fr-FR" dirty="0"/>
              <a:t>Passage à l’échelle de la formation en SM au niveau communautaire et sa pérennisation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856B7128-A4B6-5245-AA40-4D70B8AE18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19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1699635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B77CB3CE-426F-45C3-BF69-BD4AB21A34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3750" dirty="0"/>
              <a:t>Plan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E2D840F7-4D5D-4EDD-8659-A514A8DA9B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61566" y="1404571"/>
            <a:ext cx="7514035" cy="3560885"/>
          </a:xfrm>
        </p:spPr>
        <p:txBody>
          <a:bodyPr>
            <a:normAutofit fontScale="92500"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fr-FR" sz="2250" dirty="0"/>
              <a:t>Introduction</a:t>
            </a: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fr-FR" sz="2250" dirty="0"/>
              <a:t>Présentation de la DSM</a:t>
            </a: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fr-FR" sz="2250" dirty="0"/>
              <a:t>Etat situationnel de la santé mentale au Sénégal</a:t>
            </a:r>
          </a:p>
          <a:p>
            <a:pPr marL="385763" indent="-385763">
              <a:lnSpc>
                <a:spcPct val="200000"/>
              </a:lnSpc>
              <a:buFont typeface="+mj-lt"/>
              <a:buAutoNum type="arabicPeriod"/>
            </a:pPr>
            <a:r>
              <a:rPr lang="fr-FR" sz="2250" dirty="0"/>
              <a:t>Financement de la santé mentale au Sénégal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fr-FR" sz="2250" dirty="0"/>
              <a:t>Conclusion</a:t>
            </a:r>
          </a:p>
          <a:p>
            <a:pPr>
              <a:lnSpc>
                <a:spcPct val="200000"/>
              </a:lnSpc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49893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5EF78501-ABEF-354A-91B8-BFB12C18D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Conclusion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8A82A4EA-5438-7E49-8DD2-7D77CEED9A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/>
              <a:t>Intégration de la santé mentale dans les politiques de RSS</a:t>
            </a:r>
          </a:p>
          <a:p>
            <a:r>
              <a:rPr lang="fr-FR" dirty="0"/>
              <a:t>Changement de paradigme: </a:t>
            </a:r>
            <a:r>
              <a:rPr lang="fr-FR" dirty="0" err="1"/>
              <a:t>hospitalo</a:t>
            </a:r>
            <a:r>
              <a:rPr lang="fr-FR" dirty="0"/>
              <a:t>-centriste vers approche santé publique</a:t>
            </a:r>
          </a:p>
          <a:p>
            <a:r>
              <a:rPr lang="fr-FR" dirty="0"/>
              <a:t>Décentralisation de la santé mentale</a:t>
            </a:r>
          </a:p>
          <a:p>
            <a:r>
              <a:rPr lang="fr-FR" dirty="0"/>
              <a:t>Réseau communautaire en santé mentale intégrant les tradipraticiens</a:t>
            </a:r>
          </a:p>
          <a:p>
            <a:r>
              <a:rPr lang="fr-FR" dirty="0"/>
              <a:t>Renforcement de la politique de réduction des risques</a:t>
            </a:r>
          </a:p>
          <a:p>
            <a:r>
              <a:rPr lang="fr-FR" dirty="0"/>
              <a:t>Augmentation progressive du financement dédié à la Santé mentale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EDB7D0AC-F452-734A-8C7C-970E255E5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20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34157062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A58D82CA-9318-1C42-B579-558625710F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724453"/>
            <a:ext cx="8572500" cy="857250"/>
          </a:xfrm>
        </p:spPr>
        <p:txBody>
          <a:bodyPr/>
          <a:lstStyle/>
          <a:p>
            <a:r>
              <a:rPr lang="fr-FR" dirty="0"/>
              <a:t>Merci de votre attention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7F8313BF-2A24-4D40-92CD-57A8FE542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21</a:t>
            </a:fld>
            <a:endParaRPr lang="fr-FR" altLang="fr-FR" dirty="0"/>
          </a:p>
        </p:txBody>
      </p:sp>
      <p:sp>
        <p:nvSpPr>
          <p:cNvPr id="5" name="Titre 1">
            <a:extLst>
              <a:ext uri="{FF2B5EF4-FFF2-40B4-BE49-F238E27FC236}">
                <a16:creationId xmlns:a16="http://schemas.microsoft.com/office/drawing/2014/main" xmlns="" id="{4B4A6523-ECEA-144D-8302-7EE96811FC08}"/>
              </a:ext>
            </a:extLst>
          </p:cNvPr>
          <p:cNvSpPr txBox="1">
            <a:spLocks/>
          </p:cNvSpPr>
          <p:nvPr/>
        </p:nvSpPr>
        <p:spPr>
          <a:xfrm>
            <a:off x="571500" y="3280689"/>
            <a:ext cx="7469564" cy="857250"/>
          </a:xfrm>
          <a:prstGeom prst="rect">
            <a:avLst/>
          </a:prstGeom>
        </p:spPr>
        <p:txBody>
          <a:bodyPr vert="horz" lIns="71323" tIns="35662" rIns="71323" bIns="35662" rtlCol="0" anchor="ctr">
            <a:normAutofit/>
          </a:bodyPr>
          <a:lstStyle>
            <a:lvl1pPr algn="ctr" defTabSz="356616" rtl="0" eaLnBrk="1" latinLnBrk="0" hangingPunct="1">
              <a:spcBef>
                <a:spcPct val="0"/>
              </a:spcBef>
              <a:buNone/>
              <a:defRPr sz="3400" b="1" kern="1200">
                <a:solidFill>
                  <a:schemeClr val="tx1"/>
                </a:solidFill>
                <a:latin typeface="Abadi" panose="020B0604020104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fr-FR" dirty="0">
                <a:solidFill>
                  <a:srgbClr val="C00000"/>
                </a:solidFill>
              </a:rPr>
              <a:t>Pour bien gouverner, il faut des fonds !</a:t>
            </a:r>
          </a:p>
        </p:txBody>
      </p:sp>
    </p:spTree>
    <p:extLst>
      <p:ext uri="{BB962C8B-B14F-4D97-AF65-F5344CB8AC3E}">
        <p14:creationId xmlns:p14="http://schemas.microsoft.com/office/powerpoint/2010/main" val="2013280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D74D43F6-3942-4356-ABE9-3677B24C7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Introduction</a:t>
            </a:r>
            <a:endParaRPr lang="fr-FR" b="1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FE7E5309-A1B1-4958-AD4A-590DDE18A1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338606"/>
            <a:ext cx="8229600" cy="3256017"/>
          </a:xfrm>
        </p:spPr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1950" dirty="0"/>
              <a:t>1956 : Service de neuropsychiatrie de FANN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1950" dirty="0"/>
              <a:t>1975: loi pour la gestion des malades mentaux (internement, assistance juridique)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1950" dirty="0"/>
              <a:t>Passage de bureau à Division depuis 2013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1950" dirty="0"/>
              <a:t>La Division de la santé Mentale (DSM) fait partie de la Direction de la Lutte contre la Maladie (DLM) qui appartient à la Direction Générale de la Santé (DGS) du MSAS.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1950" dirty="0"/>
              <a:t>PNDS 2019-2028: intégration de la santé mentale dans les stratégies de RSS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§"/>
            </a:pPr>
            <a:r>
              <a:rPr lang="fr-FR" sz="1950" dirty="0"/>
              <a:t>Plan d’action Santé Mentale 2019-2020</a:t>
            </a:r>
            <a:endParaRPr lang="fr-SN" sz="1950" dirty="0"/>
          </a:p>
          <a:p>
            <a:pPr algn="just">
              <a:lnSpc>
                <a:spcPct val="150000"/>
              </a:lnSpc>
            </a:pPr>
            <a:endParaRPr lang="fr-FR" sz="1950" dirty="0"/>
          </a:p>
        </p:txBody>
      </p:sp>
    </p:spTree>
    <p:extLst>
      <p:ext uri="{BB962C8B-B14F-4D97-AF65-F5344CB8AC3E}">
        <p14:creationId xmlns:p14="http://schemas.microsoft.com/office/powerpoint/2010/main" val="2305589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CEA8EA63-8C9A-4748-A24F-F403EB3223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94378" y="188537"/>
            <a:ext cx="7550000" cy="1216058"/>
          </a:xfrm>
          <a:ln>
            <a:solidFill>
              <a:srgbClr val="00B050"/>
            </a:solidFill>
          </a:ln>
        </p:spPr>
        <p:txBody>
          <a:bodyPr>
            <a:normAutofit fontScale="70000" lnSpcReduction="20000"/>
          </a:bodyPr>
          <a:lstStyle/>
          <a:p>
            <a:pPr marL="0" indent="0" algn="just">
              <a:lnSpc>
                <a:spcPct val="150000"/>
              </a:lnSpc>
              <a:buNone/>
            </a:pPr>
            <a:r>
              <a:rPr lang="fr-FR" sz="2000" b="1" dirty="0"/>
              <a:t>Mission :</a:t>
            </a:r>
            <a:endParaRPr lang="fr-FR" sz="1950" dirty="0"/>
          </a:p>
          <a:p>
            <a:pPr marL="0" indent="0" algn="just">
              <a:lnSpc>
                <a:spcPct val="150000"/>
              </a:lnSpc>
              <a:buNone/>
            </a:pPr>
            <a:r>
              <a:rPr lang="fr-FR" sz="1950" dirty="0"/>
              <a:t>« Promouvoir le bien être avec une approche multisectorielle et pluridisciplinaire afin d’assurer la prévention et la prise en charge des troubles mentaux basée sur une pleine participation de la communauté. »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2D2505D8-C750-FD4A-A54E-C6E1FB8563A7}"/>
              </a:ext>
            </a:extLst>
          </p:cNvPr>
          <p:cNvSpPr/>
          <p:nvPr/>
        </p:nvSpPr>
        <p:spPr>
          <a:xfrm>
            <a:off x="915269" y="1640265"/>
            <a:ext cx="7908219" cy="3007042"/>
          </a:xfrm>
          <a:prstGeom prst="rect">
            <a:avLst/>
          </a:prstGeom>
          <a:noFill/>
          <a:ln>
            <a:solidFill>
              <a:srgbClr val="C00000"/>
            </a:solidFill>
          </a:ln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fr-FR" sz="1600" b="1" dirty="0">
                <a:latin typeface="Abadi" panose="020B0604020104020204" pitchFamily="34" charset="0"/>
                <a:ea typeface="+mn-ea"/>
              </a:rPr>
              <a:t>Objectifs :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FR" sz="1400" dirty="0"/>
              <a:t>Assurer la coordination des actions de santé mentale au niveau national 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FR" sz="1400" dirty="0"/>
              <a:t>Assurer la disponibilité des services et des médicaments essentiels de prise en charge des pathologies neuropsychiatriques 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FR" sz="1400" dirty="0"/>
              <a:t>Améliorer l’accessibilité des soins de santé mentale dans le respect de la dignité et des droits humains 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FR" sz="1400" dirty="0"/>
              <a:t>Faire la promotion du bien-être des populations basée sur l’implication du niveau communautaire ;</a:t>
            </a:r>
          </a:p>
          <a:p>
            <a:pPr marL="342900" indent="-342900" algn="just">
              <a:lnSpc>
                <a:spcPct val="150000"/>
              </a:lnSpc>
              <a:buFont typeface="+mj-lt"/>
              <a:buAutoNum type="arabicPeriod"/>
            </a:pPr>
            <a:r>
              <a:rPr lang="fr-FR" sz="1400" dirty="0"/>
              <a:t>Améliorer la prise en charge des urgences psychiatriques.</a:t>
            </a:r>
          </a:p>
        </p:txBody>
      </p:sp>
    </p:spTree>
    <p:extLst>
      <p:ext uri="{BB962C8B-B14F-4D97-AF65-F5344CB8AC3E}">
        <p14:creationId xmlns:p14="http://schemas.microsoft.com/office/powerpoint/2010/main" val="319913974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FC4171C0-3F9B-44CB-B5DC-635CF8A1A5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dirty="0"/>
              <a:t>Organisation de la DSM 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A6B8BC83-588D-4CC1-BDBC-2BF52EE9A2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5291" y="1384789"/>
            <a:ext cx="7891977" cy="3461971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fr-FR" sz="1950" dirty="0"/>
              <a:t>Cinq bureaux : </a:t>
            </a:r>
            <a:endParaRPr lang="fr-SN" sz="195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1950" dirty="0"/>
              <a:t>Le bureau Santé Mentale Communautaire ;</a:t>
            </a:r>
            <a:endParaRPr lang="fr-SN" sz="195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1950" dirty="0"/>
              <a:t>Le bureau épilepsies, pathologies neurodéveloppementales et neurodégénératives et </a:t>
            </a:r>
            <a:r>
              <a:rPr lang="fr-FR" sz="1950" dirty="0" err="1"/>
              <a:t>gérontopsychiatrie</a:t>
            </a:r>
            <a:r>
              <a:rPr lang="fr-FR" sz="1950" dirty="0"/>
              <a:t> ;</a:t>
            </a:r>
            <a:endParaRPr lang="fr-SN" sz="195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1950" dirty="0"/>
              <a:t>Le bureau psychiatrie légale et lutte contre les dépendances ;</a:t>
            </a:r>
            <a:endParaRPr lang="fr-SN" sz="195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1950" dirty="0"/>
              <a:t>Le bureau santé mentale de la mère, de l’enfant et de l’adolescent ;</a:t>
            </a:r>
            <a:endParaRPr lang="fr-SN" sz="1950" dirty="0"/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r>
              <a:rPr lang="fr-FR" sz="1950" dirty="0"/>
              <a:t>Le bureau santé mentale en milieu scolaire et professionnel.</a:t>
            </a:r>
            <a:endParaRPr lang="fr-SN" sz="1950" dirty="0"/>
          </a:p>
          <a:p>
            <a:pPr marL="0" indent="0">
              <a:buNone/>
            </a:pPr>
            <a:endParaRPr lang="fr-FR" sz="1950" dirty="0"/>
          </a:p>
        </p:txBody>
      </p:sp>
    </p:spTree>
    <p:extLst>
      <p:ext uri="{BB962C8B-B14F-4D97-AF65-F5344CB8AC3E}">
        <p14:creationId xmlns:p14="http://schemas.microsoft.com/office/powerpoint/2010/main" val="18913707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0D2AA7E3-ACAA-4CA1-8995-2322418146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3234" y="171451"/>
            <a:ext cx="7514035" cy="792143"/>
          </a:xfrm>
        </p:spPr>
        <p:txBody>
          <a:bodyPr>
            <a:normAutofit/>
          </a:bodyPr>
          <a:lstStyle/>
          <a:p>
            <a:r>
              <a:rPr lang="fr-FR" altLang="fr-FR" b="1" dirty="0">
                <a:ea typeface="Times New Roman" panose="02020603050405020304" pitchFamily="18" charset="0"/>
                <a:cs typeface="Microsoft Himalaya" panose="01010100010101010101" pitchFamily="2" charset="0"/>
              </a:rPr>
              <a:t>Statistiques 2018</a:t>
            </a:r>
            <a:endParaRPr lang="fr-FR" dirty="0"/>
          </a:p>
        </p:txBody>
      </p:sp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xmlns="" id="{ABEBF5DD-A5CF-412F-B8B6-6D1DAF9FF936}"/>
              </a:ext>
            </a:extLst>
          </p:cNvPr>
          <p:cNvGraphicFramePr>
            <a:graphicFrameLocks noGrp="1"/>
          </p:cNvGraphicFramePr>
          <p:nvPr>
            <p:ph idx="1"/>
            <p:extLst/>
          </p:nvPr>
        </p:nvGraphicFramePr>
        <p:xfrm>
          <a:off x="613598" y="1288046"/>
          <a:ext cx="7711494" cy="360045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213721">
                  <a:extLst>
                    <a:ext uri="{9D8B030D-6E8A-4147-A177-3AD203B41FA5}">
                      <a16:colId xmlns:a16="http://schemas.microsoft.com/office/drawing/2014/main" xmlns="" val="2310737881"/>
                    </a:ext>
                  </a:extLst>
                </a:gridCol>
                <a:gridCol w="2497773">
                  <a:extLst>
                    <a:ext uri="{9D8B030D-6E8A-4147-A177-3AD203B41FA5}">
                      <a16:colId xmlns:a16="http://schemas.microsoft.com/office/drawing/2014/main" xmlns="" val="3423751604"/>
                    </a:ext>
                  </a:extLst>
                </a:gridCol>
              </a:tblGrid>
              <a:tr h="36598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INDICATEURS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RESULTATS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 anchor="ctr"/>
                </a:tc>
                <a:extLst>
                  <a:ext uri="{0D108BD9-81ED-4DB2-BD59-A6C34878D82A}">
                    <a16:rowId xmlns:a16="http://schemas.microsoft.com/office/drawing/2014/main" xmlns="" val="1123380354"/>
                  </a:ext>
                </a:extLst>
              </a:tr>
              <a:tr h="354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Nombre de structures fonctionnelles 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14 structures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3485545668"/>
                  </a:ext>
                </a:extLst>
              </a:tr>
              <a:tr h="365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Nombre de psychiatres 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35 psychiatres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126014282"/>
                  </a:ext>
                </a:extLst>
              </a:tr>
              <a:tr h="354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Nombre de lits fonctionnels :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386 lits fonctionnels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424766262"/>
                  </a:ext>
                </a:extLst>
              </a:tr>
              <a:tr h="365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Nombre de consultants en 2018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32675 consultants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945319886"/>
                  </a:ext>
                </a:extLst>
              </a:tr>
              <a:tr h="354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Nombre de consultations en 2018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68249 consultations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1922195095"/>
                  </a:ext>
                </a:extLst>
              </a:tr>
              <a:tr h="365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Nombre de malades hospitalisés en 2018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3631 malades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2255906737"/>
                  </a:ext>
                </a:extLst>
              </a:tr>
              <a:tr h="354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Nombre de journées d’hospitalisation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50055 jours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261671197"/>
                  </a:ext>
                </a:extLst>
              </a:tr>
              <a:tr h="3659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Nombre de décès enregistés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12 décès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2600182792"/>
                  </a:ext>
                </a:extLst>
              </a:tr>
              <a:tr h="35410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>
                          <a:effectLst/>
                        </a:rPr>
                        <a:t>Durée moyenne de séjour</a:t>
                      </a:r>
                      <a:endParaRPr lang="fr-SN" sz="1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fr-FR" sz="1800" dirty="0">
                          <a:effectLst/>
                        </a:rPr>
                        <a:t>133 jours</a:t>
                      </a:r>
                      <a:endParaRPr lang="fr-SN" sz="1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1435" marR="51435" marT="0" marB="0"/>
                </a:tc>
                <a:extLst>
                  <a:ext uri="{0D108BD9-81ED-4DB2-BD59-A6C34878D82A}">
                    <a16:rowId xmlns:a16="http://schemas.microsoft.com/office/drawing/2014/main" xmlns="" val="2266122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1312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174476F5-15AF-4D48-9A6D-69AF54D283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UNITES DE PRISE EN CHARGE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xmlns="" id="{75823676-A09E-9E43-97D2-99B8A60CFE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/>
              <a:t>1 Hôpital Psychiatrique</a:t>
            </a:r>
          </a:p>
          <a:p>
            <a:r>
              <a:rPr lang="fr-FR" dirty="0"/>
              <a:t>4 centres de santé mentale</a:t>
            </a:r>
          </a:p>
          <a:p>
            <a:r>
              <a:rPr lang="fr-FR" dirty="0"/>
              <a:t>5 services de psychiatrie</a:t>
            </a:r>
          </a:p>
          <a:p>
            <a:r>
              <a:rPr lang="fr-FR" dirty="0"/>
              <a:t>3 services de pédopsychiatrie</a:t>
            </a:r>
          </a:p>
          <a:p>
            <a:r>
              <a:rPr lang="fr-FR" dirty="0"/>
              <a:t>3 centres de réinsertion des malades mentaux</a:t>
            </a:r>
          </a:p>
          <a:p>
            <a:r>
              <a:rPr lang="fr-FR" dirty="0"/>
              <a:t>1 centre de prise en charge intégrée des addictions (CEPIAD)</a:t>
            </a:r>
          </a:p>
          <a:p>
            <a:r>
              <a:rPr lang="fr-FR" dirty="0"/>
              <a:t>3 services de neurologie</a:t>
            </a:r>
          </a:p>
          <a:p>
            <a:endParaRPr lang="fr-FR" dirty="0"/>
          </a:p>
          <a:p>
            <a:endParaRPr lang="fr-FR" dirty="0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EF49FC05-E86D-4B44-AC43-85369E81B8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7</a:t>
            </a:fld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22846283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endParaRPr lang="en-US" sz="1400" b="1" dirty="0">
              <a:solidFill>
                <a:srgbClr val="00B050"/>
              </a:solidFill>
              <a:latin typeface="Arial"/>
              <a:cs typeface="Arial"/>
            </a:endParaRPr>
          </a:p>
          <a:p>
            <a:endParaRPr lang="en-US" sz="1400" b="1" dirty="0">
              <a:solidFill>
                <a:srgbClr val="00B050"/>
              </a:solidFill>
              <a:latin typeface="Arial"/>
              <a:cs typeface="Arial"/>
            </a:endParaRPr>
          </a:p>
          <a:p>
            <a:pPr marL="0" indent="0">
              <a:buNone/>
            </a:pPr>
            <a:endParaRPr lang="en-US" b="1" dirty="0"/>
          </a:p>
          <a:p>
            <a:endParaRPr lang="fr-CA" dirty="0"/>
          </a:p>
          <a:p>
            <a:pPr marL="0" indent="0">
              <a:buNone/>
            </a:pPr>
            <a:endParaRPr lang="fr-FR" sz="2100" dirty="0"/>
          </a:p>
        </p:txBody>
      </p:sp>
      <p:graphicFrame>
        <p:nvGraphicFramePr>
          <p:cNvPr id="6" name="Graphique 5">
            <a:extLst>
              <a:ext uri="{FF2B5EF4-FFF2-40B4-BE49-F238E27FC236}">
                <a16:creationId xmlns:a16="http://schemas.microsoft.com/office/drawing/2014/main" xmlns="" id="{B99C3017-A69C-3941-8D0F-B1513F3F1D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733981183"/>
              </p:ext>
            </p:extLst>
          </p:nvPr>
        </p:nvGraphicFramePr>
        <p:xfrm>
          <a:off x="5080459" y="-226244"/>
          <a:ext cx="4063541" cy="41632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Tableau 7">
            <a:extLst>
              <a:ext uri="{FF2B5EF4-FFF2-40B4-BE49-F238E27FC236}">
                <a16:creationId xmlns:a16="http://schemas.microsoft.com/office/drawing/2014/main" xmlns="" id="{173D4546-ACF2-3B4B-AAD0-B89FEA24CD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59532980"/>
              </p:ext>
            </p:extLst>
          </p:nvPr>
        </p:nvGraphicFramePr>
        <p:xfrm>
          <a:off x="457200" y="154932"/>
          <a:ext cx="4831237" cy="4988568"/>
        </p:xfrm>
        <a:graphic>
          <a:graphicData uri="http://schemas.openxmlformats.org/drawingml/2006/table">
            <a:tbl>
              <a:tblPr firstRow="1" firstCol="1" bandRow="1"/>
              <a:tblGrid>
                <a:gridCol w="2047478">
                  <a:extLst>
                    <a:ext uri="{9D8B030D-6E8A-4147-A177-3AD203B41FA5}">
                      <a16:colId xmlns:a16="http://schemas.microsoft.com/office/drawing/2014/main" xmlns="" val="317498722"/>
                    </a:ext>
                  </a:extLst>
                </a:gridCol>
                <a:gridCol w="958518">
                  <a:extLst>
                    <a:ext uri="{9D8B030D-6E8A-4147-A177-3AD203B41FA5}">
                      <a16:colId xmlns:a16="http://schemas.microsoft.com/office/drawing/2014/main" xmlns="" val="2701753095"/>
                    </a:ext>
                  </a:extLst>
                </a:gridCol>
                <a:gridCol w="811648">
                  <a:extLst>
                    <a:ext uri="{9D8B030D-6E8A-4147-A177-3AD203B41FA5}">
                      <a16:colId xmlns:a16="http://schemas.microsoft.com/office/drawing/2014/main" xmlns="" val="3296546137"/>
                    </a:ext>
                  </a:extLst>
                </a:gridCol>
                <a:gridCol w="1013593">
                  <a:extLst>
                    <a:ext uri="{9D8B030D-6E8A-4147-A177-3AD203B41FA5}">
                      <a16:colId xmlns:a16="http://schemas.microsoft.com/office/drawing/2014/main" xmlns="" val="1543318932"/>
                    </a:ext>
                  </a:extLst>
                </a:gridCol>
              </a:tblGrid>
              <a:tr h="3897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Diagnostic retenu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Fréquence absolue (n)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Fréquence relative (%)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Intervalle de confiance (%)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28821136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Épilepsies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1334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20,0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[19,1 – 21,0[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52336151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schizophréniques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1291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19,4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[18,4 – 20,4[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371516390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délirants aigus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1208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18,1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[17,2 – 19,1[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78190877"/>
                  </a:ext>
                </a:extLst>
              </a:tr>
              <a:tr h="389752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mentaux et du comportement liés à l’usage de substances psychoactives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563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8,5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[7,8 – 9,2[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94389183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dépressifs épisodiques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496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7,4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[6,8 – 8,1[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948198455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névrotiques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355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5,3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[4,8 – 5,9[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21501569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psychotiques hallucinatoires chroniques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336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5,0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[4,5 – 5,6[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7750523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démentiels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272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4,1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[3,6 – 4,6[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3758629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psychotiques chroniques non dissociatifs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255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3,8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[3,4 – 4,3[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338322372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bipolaires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235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3,5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[3,1 – 4,0[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46076974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Troubles mentaux de la puerpéralité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108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1,6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[1,3 – 2,0[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807727558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Autres pathologies neurologiques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90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1,4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[1,1 – 1,7[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213273649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Retards mentaux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71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1,1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[0,8 – 1,4[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30850298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Autres pathologies organiques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46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0,7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[0,5 – 0,9[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885065287"/>
                  </a:ext>
                </a:extLst>
              </a:tr>
              <a:tr h="186755">
                <a:tc>
                  <a:txBody>
                    <a:bodyPr/>
                    <a:lstStyle/>
                    <a:p>
                      <a:pPr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Total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381000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6660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R="291465"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b="1">
                          <a:effectLst/>
                          <a:latin typeface="Times New Roman" panose="02020603050405020304" pitchFamily="18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100,0 </a:t>
                      </a:r>
                      <a:endParaRPr lang="fr-CA" sz="120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fr-CA" sz="1200" dirty="0">
                        <a:effectLst/>
                        <a:latin typeface="Times New Roman" panose="02020603050405020304" pitchFamily="18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6195" marR="66195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92355534"/>
                  </a:ext>
                </a:extLst>
              </a:tr>
            </a:tbl>
          </a:graphicData>
        </a:graphic>
      </p:graphicFrame>
      <p:sp>
        <p:nvSpPr>
          <p:cNvPr id="11" name="ZoneTexte 10">
            <a:extLst>
              <a:ext uri="{FF2B5EF4-FFF2-40B4-BE49-F238E27FC236}">
                <a16:creationId xmlns:a16="http://schemas.microsoft.com/office/drawing/2014/main" xmlns="" id="{519D5519-94F5-AF47-855B-0821D605AA8D}"/>
              </a:ext>
            </a:extLst>
          </p:cNvPr>
          <p:cNvSpPr txBox="1"/>
          <p:nvPr/>
        </p:nvSpPr>
        <p:spPr>
          <a:xfrm>
            <a:off x="6174557" y="4204355"/>
            <a:ext cx="26772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Répartition des troubles mentaux au Sénégal (N=6660), 2015</a:t>
            </a:r>
          </a:p>
        </p:txBody>
      </p:sp>
    </p:spTree>
    <p:extLst>
      <p:ext uri="{BB962C8B-B14F-4D97-AF65-F5344CB8AC3E}">
        <p14:creationId xmlns:p14="http://schemas.microsoft.com/office/powerpoint/2010/main" val="19600300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xmlns="" id="{EE755ECE-9C6E-B14B-A335-42DE2B9CB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6627" y="490194"/>
            <a:ext cx="3379509" cy="518474"/>
          </a:xfrm>
        </p:spPr>
        <p:txBody>
          <a:bodyPr>
            <a:noAutofit/>
          </a:bodyPr>
          <a:lstStyle/>
          <a:p>
            <a:r>
              <a:rPr lang="fr-FR" sz="1800" dirty="0"/>
              <a:t>CONSOMMATION DE DROGUES</a:t>
            </a: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xmlns="" id="{3440D2CB-A210-E043-88EB-183C6BE73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3506209-B4E5-AF49-9259-1A2534C89379}" type="slidenum">
              <a:rPr lang="fr-FR" altLang="fr-FR" smtClean="0"/>
              <a:pPr>
                <a:defRPr/>
              </a:pPr>
              <a:t>9</a:t>
            </a:fld>
            <a:endParaRPr lang="fr-FR" altLang="fr-FR" dirty="0"/>
          </a:p>
        </p:txBody>
      </p:sp>
      <p:graphicFrame>
        <p:nvGraphicFramePr>
          <p:cNvPr id="9" name="Espace réservé du contenu 8">
            <a:extLst>
              <a:ext uri="{FF2B5EF4-FFF2-40B4-BE49-F238E27FC236}">
                <a16:creationId xmlns:a16="http://schemas.microsoft.com/office/drawing/2014/main" xmlns="" id="{EFB72C47-B785-4B42-9863-B542EDEA18C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43069155"/>
              </p:ext>
            </p:extLst>
          </p:nvPr>
        </p:nvGraphicFramePr>
        <p:xfrm>
          <a:off x="466627" y="1075337"/>
          <a:ext cx="3681167" cy="354744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003196">
                  <a:extLst>
                    <a:ext uri="{9D8B030D-6E8A-4147-A177-3AD203B41FA5}">
                      <a16:colId xmlns:a16="http://schemas.microsoft.com/office/drawing/2014/main" xmlns="" val="3806903040"/>
                    </a:ext>
                  </a:extLst>
                </a:gridCol>
                <a:gridCol w="1019228">
                  <a:extLst>
                    <a:ext uri="{9D8B030D-6E8A-4147-A177-3AD203B41FA5}">
                      <a16:colId xmlns:a16="http://schemas.microsoft.com/office/drawing/2014/main" xmlns="" val="1286034200"/>
                    </a:ext>
                  </a:extLst>
                </a:gridCol>
                <a:gridCol w="658743">
                  <a:extLst>
                    <a:ext uri="{9D8B030D-6E8A-4147-A177-3AD203B41FA5}">
                      <a16:colId xmlns:a16="http://schemas.microsoft.com/office/drawing/2014/main" xmlns="" val="3243019013"/>
                    </a:ext>
                  </a:extLst>
                </a:gridCol>
              </a:tblGrid>
              <a:tr h="587021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Substances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Année de déclaration (Janvier-Décembre 2017)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031484063"/>
                  </a:ext>
                </a:extLst>
              </a:tr>
              <a:tr h="373094">
                <a:tc vMerge="1">
                  <a:txBody>
                    <a:bodyPr/>
                    <a:lstStyle/>
                    <a:p>
                      <a:endParaRPr lang="fr-F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N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%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529295738"/>
                  </a:ext>
                </a:extLst>
              </a:tr>
              <a:tr h="373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Cannabis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3 173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75,65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470145719"/>
                  </a:ext>
                </a:extLst>
              </a:tr>
              <a:tr h="373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Alcool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630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15,04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459873922"/>
                  </a:ext>
                </a:extLst>
              </a:tr>
              <a:tr h="373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Héroïne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181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4,31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1352565316"/>
                  </a:ext>
                </a:extLst>
              </a:tr>
              <a:tr h="373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Cocaïne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39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0,93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46237916"/>
                  </a:ext>
                </a:extLst>
              </a:tr>
              <a:tr h="3730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MEVL/MSO*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51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>
                          <a:effectLst/>
                        </a:rPr>
                        <a:t>1,21</a:t>
                      </a:r>
                      <a:endParaRPr lang="fr-CA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822211992"/>
                  </a:ext>
                </a:extLst>
              </a:tr>
              <a:tr h="360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Ecstasy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17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0,41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3131222365"/>
                  </a:ext>
                </a:extLst>
              </a:tr>
              <a:tr h="3609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Autres (Tabac, solvants, .)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103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fr-FR" sz="1200" dirty="0">
                          <a:effectLst/>
                        </a:rPr>
                        <a:t>2,45</a:t>
                      </a:r>
                      <a:endParaRPr lang="fr-CA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xmlns="" val="2054815372"/>
                  </a:ext>
                </a:extLst>
              </a:tr>
            </a:tbl>
          </a:graphicData>
        </a:graphic>
      </p:graphicFrame>
      <p:sp>
        <p:nvSpPr>
          <p:cNvPr id="10" name="ZoneTexte 9">
            <a:extLst>
              <a:ext uri="{FF2B5EF4-FFF2-40B4-BE49-F238E27FC236}">
                <a16:creationId xmlns:a16="http://schemas.microsoft.com/office/drawing/2014/main" xmlns="" id="{B275CEB8-57DF-4D43-8ADB-1176A207699C}"/>
              </a:ext>
            </a:extLst>
          </p:cNvPr>
          <p:cNvSpPr txBox="1"/>
          <p:nvPr/>
        </p:nvSpPr>
        <p:spPr>
          <a:xfrm>
            <a:off x="466627" y="4689447"/>
            <a:ext cx="379428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dirty="0"/>
              <a:t>Rapport Sénégal du réseau WENDU, 2017 (N=4194)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:a16="http://schemas.microsoft.com/office/drawing/2014/main" xmlns="" id="{954C5C87-E66A-2449-B19D-36B8BEEA14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60302" y="1423448"/>
            <a:ext cx="4003569" cy="2413262"/>
          </a:xfrm>
          <a:prstGeom prst="rect">
            <a:avLst/>
          </a:prstGeom>
        </p:spPr>
      </p:pic>
      <p:sp>
        <p:nvSpPr>
          <p:cNvPr id="13" name="Titre 1">
            <a:extLst>
              <a:ext uri="{FF2B5EF4-FFF2-40B4-BE49-F238E27FC236}">
                <a16:creationId xmlns:a16="http://schemas.microsoft.com/office/drawing/2014/main" xmlns="" id="{4E06763E-6BCA-7847-934A-5893840A43A2}"/>
              </a:ext>
            </a:extLst>
          </p:cNvPr>
          <p:cNvSpPr txBox="1">
            <a:spLocks/>
          </p:cNvSpPr>
          <p:nvPr/>
        </p:nvSpPr>
        <p:spPr>
          <a:xfrm>
            <a:off x="5394921" y="763547"/>
            <a:ext cx="3379509" cy="443084"/>
          </a:xfrm>
          <a:prstGeom prst="rect">
            <a:avLst/>
          </a:prstGeom>
        </p:spPr>
        <p:txBody>
          <a:bodyPr vert="horz" lIns="71323" tIns="35662" rIns="71323" bIns="35662" rtlCol="0" anchor="ctr">
            <a:normAutofit fontScale="67500" lnSpcReduction="20000"/>
          </a:bodyPr>
          <a:lstStyle>
            <a:lvl1pPr algn="ctr" defTabSz="356616" rtl="0" eaLnBrk="1" latinLnBrk="0" hangingPunct="1">
              <a:spcBef>
                <a:spcPct val="0"/>
              </a:spcBef>
              <a:buNone/>
              <a:defRPr sz="3400" b="1" kern="1200">
                <a:solidFill>
                  <a:schemeClr val="tx1"/>
                </a:solidFill>
                <a:latin typeface="Abadi" panose="020B0604020104020204" pitchFamily="34" charset="0"/>
                <a:ea typeface="+mj-ea"/>
                <a:cs typeface="+mj-cs"/>
              </a:defRPr>
            </a:lvl1pPr>
          </a:lstStyle>
          <a:p>
            <a:pPr fontAlgn="auto">
              <a:spcAft>
                <a:spcPts val="0"/>
              </a:spcAft>
            </a:pPr>
            <a:r>
              <a:rPr lang="fr-FR" sz="2800" dirty="0"/>
              <a:t>EVOLUTION DES CAS DE SUICIDE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0F26A075-B1FD-174F-AA22-1E3D08779E1F}"/>
              </a:ext>
            </a:extLst>
          </p:cNvPr>
          <p:cNvSpPr/>
          <p:nvPr/>
        </p:nvSpPr>
        <p:spPr>
          <a:xfrm>
            <a:off x="5147034" y="3943171"/>
            <a:ext cx="399696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World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health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statistics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 2017: monitoring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health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 for the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SDGs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,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Sustainable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Development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 Goals, World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Health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 </a:t>
            </a:r>
            <a:r>
              <a:rPr lang="fr-CA" sz="800" i="1" dirty="0" err="1">
                <a:solidFill>
                  <a:srgbClr val="666666"/>
                </a:solidFill>
                <a:latin typeface="Georgia" panose="02040502050405020303" pitchFamily="18" charset="0"/>
              </a:rPr>
              <a:t>Organization</a:t>
            </a:r>
            <a:r>
              <a:rPr lang="fr-CA" sz="800" i="1" dirty="0">
                <a:solidFill>
                  <a:srgbClr val="666666"/>
                </a:solidFill>
                <a:latin typeface="Georgia" panose="02040502050405020303" pitchFamily="18" charset="0"/>
              </a:rPr>
              <a:t>, 2017. </a:t>
            </a:r>
            <a:endParaRPr lang="fr-CA" sz="800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533634938"/>
      </p:ext>
    </p:extLst>
  </p:cSld>
  <p:clrMapOvr>
    <a:masterClrMapping/>
  </p:clrMapOvr>
</p:sld>
</file>

<file path=ppt/theme/theme1.xml><?xml version="1.0" encoding="utf-8"?>
<a:theme xmlns:a="http://schemas.openxmlformats.org/drawingml/2006/main" name="THEMES DPRS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ivique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Bureau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THEMES DPRS.thmx</Template>
  <TotalTime>13599</TotalTime>
  <Words>1243</Words>
  <Application>Microsoft Office PowerPoint</Application>
  <PresentationFormat>Affichage à l'écran (16:9)</PresentationFormat>
  <Paragraphs>252</Paragraphs>
  <Slides>21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9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1" baseType="lpstr">
      <vt:lpstr>MS PGothic</vt:lpstr>
      <vt:lpstr>Abadi</vt:lpstr>
      <vt:lpstr>Algerian</vt:lpstr>
      <vt:lpstr>Arial</vt:lpstr>
      <vt:lpstr>Calibri</vt:lpstr>
      <vt:lpstr>Georgia</vt:lpstr>
      <vt:lpstr>Microsoft Himalaya</vt:lpstr>
      <vt:lpstr>Times New Roman</vt:lpstr>
      <vt:lpstr>Wingdings</vt:lpstr>
      <vt:lpstr>THEMES DPRS</vt:lpstr>
      <vt:lpstr> </vt:lpstr>
      <vt:lpstr>Plan </vt:lpstr>
      <vt:lpstr>Introduction</vt:lpstr>
      <vt:lpstr>Présentation PowerPoint</vt:lpstr>
      <vt:lpstr>Organisation de la DSM </vt:lpstr>
      <vt:lpstr>Statistiques 2018</vt:lpstr>
      <vt:lpstr>UNITES DE PRISE EN CHARGE</vt:lpstr>
      <vt:lpstr>Présentation PowerPoint</vt:lpstr>
      <vt:lpstr>CONSOMMATION DE DROGUES</vt:lpstr>
      <vt:lpstr>Santé Mentale: une priorité</vt:lpstr>
      <vt:lpstr>Formations</vt:lpstr>
      <vt:lpstr>Système d’information et recherche</vt:lpstr>
      <vt:lpstr>EMIS</vt:lpstr>
      <vt:lpstr>Lutte contre les addictions</vt:lpstr>
      <vt:lpstr>Couverture sanitaire universelle</vt:lpstr>
      <vt:lpstr>Financement</vt:lpstr>
      <vt:lpstr>Financement</vt:lpstr>
      <vt:lpstr>Défis sur le financement</vt:lpstr>
      <vt:lpstr>Besoins prioritaires</vt:lpstr>
      <vt:lpstr>Conclusion</vt:lpstr>
      <vt:lpstr>Merci de votre attention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MASSAER NIANG</dc:creator>
  <cp:lastModifiedBy>admin</cp:lastModifiedBy>
  <cp:revision>837</cp:revision>
  <cp:lastPrinted>2018-06-13T08:36:53Z</cp:lastPrinted>
  <dcterms:created xsi:type="dcterms:W3CDTF">2017-03-20T14:27:44Z</dcterms:created>
  <dcterms:modified xsi:type="dcterms:W3CDTF">2020-07-16T17:25:36Z</dcterms:modified>
</cp:coreProperties>
</file>