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8" r:id="rId2"/>
    <p:sldId id="259" r:id="rId3"/>
    <p:sldId id="260" r:id="rId4"/>
    <p:sldId id="262" r:id="rId5"/>
    <p:sldId id="281" r:id="rId6"/>
    <p:sldId id="265" r:id="rId7"/>
    <p:sldId id="266" r:id="rId8"/>
    <p:sldId id="267" r:id="rId9"/>
    <p:sldId id="269" r:id="rId10"/>
    <p:sldId id="282" r:id="rId11"/>
    <p:sldId id="283" r:id="rId12"/>
    <p:sldId id="284" r:id="rId13"/>
    <p:sldId id="263" r:id="rId14"/>
    <p:sldId id="278" r:id="rId15"/>
    <p:sldId id="285" r:id="rId16"/>
    <p:sldId id="272" r:id="rId17"/>
    <p:sldId id="286" r:id="rId18"/>
    <p:sldId id="277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71"/>
    <p:restoredTop sz="84700" autoAdjust="0"/>
  </p:normalViewPr>
  <p:slideViewPr>
    <p:cSldViewPr snapToGrid="0" snapToObjects="1">
      <p:cViewPr varScale="1">
        <p:scale>
          <a:sx n="70" d="100"/>
          <a:sy n="70" d="100"/>
        </p:scale>
        <p:origin x="7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FR" sz="1100" b="1" dirty="0">
                <a:solidFill>
                  <a:schemeClr val="tx1"/>
                </a:solidFill>
              </a:rPr>
              <a:t>Nouvelles</a:t>
            </a:r>
            <a:r>
              <a:rPr lang="fr-FR" sz="1100" b="1" baseline="0" dirty="0">
                <a:solidFill>
                  <a:schemeClr val="tx1"/>
                </a:solidFill>
              </a:rPr>
              <a:t> inclusions annuelles et </a:t>
            </a:r>
            <a:r>
              <a:rPr lang="fr-FR" sz="1100" b="1" baseline="0" dirty="0" err="1">
                <a:solidFill>
                  <a:schemeClr val="tx1"/>
                </a:solidFill>
              </a:rPr>
              <a:t>Nbre</a:t>
            </a:r>
            <a:r>
              <a:rPr lang="fr-FR" sz="1100" b="1" baseline="0" dirty="0">
                <a:solidFill>
                  <a:schemeClr val="tx1"/>
                </a:solidFill>
              </a:rPr>
              <a:t> de CD sous TSO à la fin de l'année entre 2015 et 2018</a:t>
            </a:r>
            <a:endParaRPr lang="fr-FR" sz="11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7.0358655367282294E-2"/>
          <c:y val="8.0186866593828909E-3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'TSO-Bilans  '!$C$15</c:f>
              <c:strCache>
                <c:ptCount val="1"/>
                <c:pt idx="0">
                  <c:v>Nouvelles Inclusions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val>
            <c:numRef>
              <c:f>'TSO-Bilans  '!$C$16:$C$19</c:f>
              <c:numCache>
                <c:formatCode>General</c:formatCode>
                <c:ptCount val="4"/>
                <c:pt idx="0">
                  <c:v>108</c:v>
                </c:pt>
                <c:pt idx="1">
                  <c:v>70</c:v>
                </c:pt>
                <c:pt idx="2">
                  <c:v>63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17-9649-9BEA-32A848DF82AF}"/>
            </c:ext>
          </c:extLst>
        </c:ser>
        <c:ser>
          <c:idx val="1"/>
          <c:order val="1"/>
          <c:tx>
            <c:strRef>
              <c:f>'TSO-Bilans  '!$D$15</c:f>
              <c:strCache>
                <c:ptCount val="1"/>
                <c:pt idx="0">
                  <c:v>Total des CDI sous TSO à la fin de l'année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val>
            <c:numRef>
              <c:f>'TSO-Bilans  '!$D$16:$D$19</c:f>
              <c:numCache>
                <c:formatCode>General</c:formatCode>
                <c:ptCount val="4"/>
                <c:pt idx="0">
                  <c:v>108</c:v>
                </c:pt>
                <c:pt idx="1">
                  <c:v>178</c:v>
                </c:pt>
                <c:pt idx="2">
                  <c:v>241</c:v>
                </c:pt>
                <c:pt idx="3">
                  <c:v>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17-9649-9BEA-32A848DF82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7014152"/>
        <c:axId val="1806774472"/>
      </c:barChart>
      <c:catAx>
        <c:axId val="180701415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06774472"/>
        <c:crosses val="autoZero"/>
        <c:auto val="1"/>
        <c:lblAlgn val="ctr"/>
        <c:lblOffset val="100"/>
        <c:noMultiLvlLbl val="0"/>
      </c:catAx>
      <c:valAx>
        <c:axId val="1806774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07014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D1BCFF-1759-4E8B-9BB3-85E7981EED0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3D212EAA-FFB4-4013-BE6F-EFC4C0F0E5FD}">
      <dgm:prSet phldrT="[Texte]"/>
      <dgm:spPr>
        <a:gradFill flip="none" rotWithShape="1">
          <a:gsLst>
            <a:gs pos="0">
              <a:schemeClr val="accent6"/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8900000" scaled="1"/>
          <a:tileRect/>
        </a:gra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I- Présentation du Sénégal</a:t>
          </a:r>
        </a:p>
      </dgm:t>
    </dgm:pt>
    <dgm:pt modelId="{174D7EFB-D413-4BCC-9661-04490249EE3E}" type="parTrans" cxnId="{61046923-D339-4E98-8793-604AC78BC757}">
      <dgm:prSet/>
      <dgm:spPr/>
      <dgm:t>
        <a:bodyPr/>
        <a:lstStyle/>
        <a:p>
          <a:endParaRPr lang="fr-FR"/>
        </a:p>
      </dgm:t>
    </dgm:pt>
    <dgm:pt modelId="{EEB0ED11-3883-4C5B-B3E7-B91FDDDF7DCE}" type="sibTrans" cxnId="{61046923-D339-4E98-8793-604AC78BC757}">
      <dgm:prSet/>
      <dgm:spPr/>
      <dgm:t>
        <a:bodyPr/>
        <a:lstStyle/>
        <a:p>
          <a:endParaRPr lang="fr-FR"/>
        </a:p>
      </dgm:t>
    </dgm:pt>
    <dgm:pt modelId="{965DD5A8-1755-430C-A6C1-4F5F2DFC6E9C}">
      <dgm:prSet phldrT="[Texte]"/>
      <dgm:spPr/>
      <dgm:t>
        <a:bodyPr/>
        <a:lstStyle/>
        <a:p>
          <a:endParaRPr lang="fr-FR" dirty="0"/>
        </a:p>
      </dgm:t>
    </dgm:pt>
    <dgm:pt modelId="{661833EF-081B-41C4-8E44-0519F1B662AD}" type="parTrans" cxnId="{37E87349-182E-42AD-8364-234D26B7BF92}">
      <dgm:prSet/>
      <dgm:spPr/>
      <dgm:t>
        <a:bodyPr/>
        <a:lstStyle/>
        <a:p>
          <a:endParaRPr lang="fr-FR"/>
        </a:p>
      </dgm:t>
    </dgm:pt>
    <dgm:pt modelId="{5C83B293-F254-4A08-8520-1FE775AB81AB}" type="sibTrans" cxnId="{37E87349-182E-42AD-8364-234D26B7BF92}">
      <dgm:prSet/>
      <dgm:spPr/>
      <dgm:t>
        <a:bodyPr/>
        <a:lstStyle/>
        <a:p>
          <a:endParaRPr lang="fr-FR"/>
        </a:p>
      </dgm:t>
    </dgm:pt>
    <dgm:pt modelId="{9D2B3455-CA3A-4776-8148-3B933DF58383}">
      <dgm:prSet phldrT="[Texte]"/>
      <dgm:sp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II- Rapport sur la réduction de l’offre</a:t>
          </a:r>
        </a:p>
      </dgm:t>
    </dgm:pt>
    <dgm:pt modelId="{ED3E9355-A962-4862-B9C6-8D124C90BC51}" type="parTrans" cxnId="{CA76367F-2DD8-45DD-A745-2D88B58AD60B}">
      <dgm:prSet/>
      <dgm:spPr/>
      <dgm:t>
        <a:bodyPr/>
        <a:lstStyle/>
        <a:p>
          <a:endParaRPr lang="fr-FR"/>
        </a:p>
      </dgm:t>
    </dgm:pt>
    <dgm:pt modelId="{F479EC52-BB8B-4D7C-A77B-85F9E4E5BFD5}" type="sibTrans" cxnId="{CA76367F-2DD8-45DD-A745-2D88B58AD60B}">
      <dgm:prSet/>
      <dgm:spPr/>
      <dgm:t>
        <a:bodyPr/>
        <a:lstStyle/>
        <a:p>
          <a:endParaRPr lang="fr-FR"/>
        </a:p>
      </dgm:t>
    </dgm:pt>
    <dgm:pt modelId="{6E9B9417-0EA7-4D55-B64E-D8B53A8C9766}">
      <dgm:prSet phldrT="[Texte]" custT="1"/>
      <dgm:spPr/>
      <dgm:t>
        <a:bodyPr/>
        <a:lstStyle/>
        <a:p>
          <a:r>
            <a:rPr lang="fr-FR" sz="28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III- Rapport sur la réduction de la demande</a:t>
          </a:r>
        </a:p>
      </dgm:t>
    </dgm:pt>
    <dgm:pt modelId="{1E69F9BB-C1EF-493B-82B9-63032562D11F}" type="parTrans" cxnId="{EE5BA725-819C-461A-9898-22E927F2B2C5}">
      <dgm:prSet/>
      <dgm:spPr/>
      <dgm:t>
        <a:bodyPr/>
        <a:lstStyle/>
        <a:p>
          <a:endParaRPr lang="fr-FR"/>
        </a:p>
      </dgm:t>
    </dgm:pt>
    <dgm:pt modelId="{BA04C800-CCC0-490C-9B04-421FC44266C6}" type="sibTrans" cxnId="{EE5BA725-819C-461A-9898-22E927F2B2C5}">
      <dgm:prSet/>
      <dgm:spPr/>
      <dgm:t>
        <a:bodyPr/>
        <a:lstStyle/>
        <a:p>
          <a:endParaRPr lang="fr-FR"/>
        </a:p>
      </dgm:t>
    </dgm:pt>
    <dgm:pt modelId="{AA70D315-2AF0-F844-AF36-066C53526B4E}">
      <dgm:prSet/>
      <dgm:spPr/>
      <dgm:t>
        <a:bodyPr/>
        <a:lstStyle/>
        <a:p>
          <a:r>
            <a:rPr lang="fr-FR" dirty="0"/>
            <a:t>IV- Grands défis</a:t>
          </a:r>
        </a:p>
      </dgm:t>
    </dgm:pt>
    <dgm:pt modelId="{4AE03529-6019-024B-863F-BC2E9BEB3314}" type="parTrans" cxnId="{34CB102E-4A82-CD4E-B561-6E4A5C4A0AF1}">
      <dgm:prSet/>
      <dgm:spPr/>
      <dgm:t>
        <a:bodyPr/>
        <a:lstStyle/>
        <a:p>
          <a:endParaRPr lang="fr-FR"/>
        </a:p>
      </dgm:t>
    </dgm:pt>
    <dgm:pt modelId="{F4AA4064-AA79-C549-82DF-7D5A79718169}" type="sibTrans" cxnId="{34CB102E-4A82-CD4E-B561-6E4A5C4A0AF1}">
      <dgm:prSet/>
      <dgm:spPr/>
      <dgm:t>
        <a:bodyPr/>
        <a:lstStyle/>
        <a:p>
          <a:endParaRPr lang="fr-FR"/>
        </a:p>
      </dgm:t>
    </dgm:pt>
    <dgm:pt modelId="{EE171294-2E4D-0342-BBFE-4ABD883E8C26}">
      <dgm:prSet/>
      <dgm:spPr/>
      <dgm:t>
        <a:bodyPr/>
        <a:lstStyle/>
        <a:p>
          <a:r>
            <a:rPr lang="fr-FR" dirty="0"/>
            <a:t>Conclusion</a:t>
          </a:r>
        </a:p>
      </dgm:t>
    </dgm:pt>
    <dgm:pt modelId="{C3DC9B03-EBB1-2840-BA5E-430FC4BA05C3}" type="parTrans" cxnId="{35B3267C-73A5-5E40-B8A1-0EF99F04FB9C}">
      <dgm:prSet/>
      <dgm:spPr/>
      <dgm:t>
        <a:bodyPr/>
        <a:lstStyle/>
        <a:p>
          <a:endParaRPr lang="fr-FR"/>
        </a:p>
      </dgm:t>
    </dgm:pt>
    <dgm:pt modelId="{02F3D37B-3024-AD42-B231-C6FF38ACA604}" type="sibTrans" cxnId="{35B3267C-73A5-5E40-B8A1-0EF99F04FB9C}">
      <dgm:prSet/>
      <dgm:spPr/>
      <dgm:t>
        <a:bodyPr/>
        <a:lstStyle/>
        <a:p>
          <a:endParaRPr lang="fr-FR"/>
        </a:p>
      </dgm:t>
    </dgm:pt>
    <dgm:pt modelId="{719565A8-83B6-43CB-992C-03A79BFDDB01}" type="pres">
      <dgm:prSet presAssocID="{89D1BCFF-1759-4E8B-9BB3-85E7981EED08}" presName="linear" presStyleCnt="0">
        <dgm:presLayoutVars>
          <dgm:animLvl val="lvl"/>
          <dgm:resizeHandles val="exact"/>
        </dgm:presLayoutVars>
      </dgm:prSet>
      <dgm:spPr/>
    </dgm:pt>
    <dgm:pt modelId="{28C066A5-6F22-40A8-94A4-1343FEA23FDF}" type="pres">
      <dgm:prSet presAssocID="{3D212EAA-FFB4-4013-BE6F-EFC4C0F0E5F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D1949AB-D59C-4809-9115-2BA4F5682D4D}" type="pres">
      <dgm:prSet presAssocID="{3D212EAA-FFB4-4013-BE6F-EFC4C0F0E5FD}" presName="childText" presStyleLbl="revTx" presStyleIdx="0" presStyleCnt="1">
        <dgm:presLayoutVars>
          <dgm:bulletEnabled val="1"/>
        </dgm:presLayoutVars>
      </dgm:prSet>
      <dgm:spPr/>
    </dgm:pt>
    <dgm:pt modelId="{81315DCD-8AAB-46F5-8D32-340E14280AFF}" type="pres">
      <dgm:prSet presAssocID="{9D2B3455-CA3A-4776-8148-3B933DF58383}" presName="parentText" presStyleLbl="node1" presStyleIdx="1" presStyleCnt="5" custLinFactY="-14744" custLinFactNeighborX="580" custLinFactNeighborY="-100000">
        <dgm:presLayoutVars>
          <dgm:chMax val="0"/>
          <dgm:bulletEnabled val="1"/>
        </dgm:presLayoutVars>
      </dgm:prSet>
      <dgm:spPr/>
    </dgm:pt>
    <dgm:pt modelId="{9E2E0DDF-8EEA-474C-A57E-A49F1BCCF385}" type="pres">
      <dgm:prSet presAssocID="{F479EC52-BB8B-4D7C-A77B-85F9E4E5BFD5}" presName="spacer" presStyleCnt="0"/>
      <dgm:spPr/>
    </dgm:pt>
    <dgm:pt modelId="{4257A47A-07F4-224E-8FBE-72ACD6B6DB67}" type="pres">
      <dgm:prSet presAssocID="{6E9B9417-0EA7-4D55-B64E-D8B53A8C976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746DA76-54E1-E046-9E96-865C132C976B}" type="pres">
      <dgm:prSet presAssocID="{BA04C800-CCC0-490C-9B04-421FC44266C6}" presName="spacer" presStyleCnt="0"/>
      <dgm:spPr/>
    </dgm:pt>
    <dgm:pt modelId="{B40D3110-41C6-6A4C-9097-AF6091DEBA3B}" type="pres">
      <dgm:prSet presAssocID="{AA70D315-2AF0-F844-AF36-066C53526B4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7BE42A5-6495-8E47-96F5-15AE2F40B700}" type="pres">
      <dgm:prSet presAssocID="{F4AA4064-AA79-C549-82DF-7D5A79718169}" presName="spacer" presStyleCnt="0"/>
      <dgm:spPr/>
    </dgm:pt>
    <dgm:pt modelId="{48EB781A-1982-B841-8A6A-745D3F8C1B76}" type="pres">
      <dgm:prSet presAssocID="{EE171294-2E4D-0342-BBFE-4ABD883E8C2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69B6F19-150F-4ECC-9D2E-93BD0ECABB03}" type="presOf" srcId="{9D2B3455-CA3A-4776-8148-3B933DF58383}" destId="{81315DCD-8AAB-46F5-8D32-340E14280AFF}" srcOrd="0" destOrd="0" presId="urn:microsoft.com/office/officeart/2005/8/layout/vList2"/>
    <dgm:cxn modelId="{61046923-D339-4E98-8793-604AC78BC757}" srcId="{89D1BCFF-1759-4E8B-9BB3-85E7981EED08}" destId="{3D212EAA-FFB4-4013-BE6F-EFC4C0F0E5FD}" srcOrd="0" destOrd="0" parTransId="{174D7EFB-D413-4BCC-9661-04490249EE3E}" sibTransId="{EEB0ED11-3883-4C5B-B3E7-B91FDDDF7DCE}"/>
    <dgm:cxn modelId="{EE5BA725-819C-461A-9898-22E927F2B2C5}" srcId="{89D1BCFF-1759-4E8B-9BB3-85E7981EED08}" destId="{6E9B9417-0EA7-4D55-B64E-D8B53A8C9766}" srcOrd="2" destOrd="0" parTransId="{1E69F9BB-C1EF-493B-82B9-63032562D11F}" sibTransId="{BA04C800-CCC0-490C-9B04-421FC44266C6}"/>
    <dgm:cxn modelId="{34CB102E-4A82-CD4E-B561-6E4A5C4A0AF1}" srcId="{89D1BCFF-1759-4E8B-9BB3-85E7981EED08}" destId="{AA70D315-2AF0-F844-AF36-066C53526B4E}" srcOrd="3" destOrd="0" parTransId="{4AE03529-6019-024B-863F-BC2E9BEB3314}" sibTransId="{F4AA4064-AA79-C549-82DF-7D5A79718169}"/>
    <dgm:cxn modelId="{37E87349-182E-42AD-8364-234D26B7BF92}" srcId="{3D212EAA-FFB4-4013-BE6F-EFC4C0F0E5FD}" destId="{965DD5A8-1755-430C-A6C1-4F5F2DFC6E9C}" srcOrd="0" destOrd="0" parTransId="{661833EF-081B-41C4-8E44-0519F1B662AD}" sibTransId="{5C83B293-F254-4A08-8520-1FE775AB81AB}"/>
    <dgm:cxn modelId="{A8167576-D9B9-47A9-AEFE-453BB64049FC}" type="presOf" srcId="{3D212EAA-FFB4-4013-BE6F-EFC4C0F0E5FD}" destId="{28C066A5-6F22-40A8-94A4-1343FEA23FDF}" srcOrd="0" destOrd="0" presId="urn:microsoft.com/office/officeart/2005/8/layout/vList2"/>
    <dgm:cxn modelId="{35B3267C-73A5-5E40-B8A1-0EF99F04FB9C}" srcId="{89D1BCFF-1759-4E8B-9BB3-85E7981EED08}" destId="{EE171294-2E4D-0342-BBFE-4ABD883E8C26}" srcOrd="4" destOrd="0" parTransId="{C3DC9B03-EBB1-2840-BA5E-430FC4BA05C3}" sibTransId="{02F3D37B-3024-AD42-B231-C6FF38ACA604}"/>
    <dgm:cxn modelId="{BB4E287E-A7A7-7847-B955-BABA8A1E55D6}" type="presOf" srcId="{AA70D315-2AF0-F844-AF36-066C53526B4E}" destId="{B40D3110-41C6-6A4C-9097-AF6091DEBA3B}" srcOrd="0" destOrd="0" presId="urn:microsoft.com/office/officeart/2005/8/layout/vList2"/>
    <dgm:cxn modelId="{CA76367F-2DD8-45DD-A745-2D88B58AD60B}" srcId="{89D1BCFF-1759-4E8B-9BB3-85E7981EED08}" destId="{9D2B3455-CA3A-4776-8148-3B933DF58383}" srcOrd="1" destOrd="0" parTransId="{ED3E9355-A962-4862-B9C6-8D124C90BC51}" sibTransId="{F479EC52-BB8B-4D7C-A77B-85F9E4E5BFD5}"/>
    <dgm:cxn modelId="{190B0788-17BA-42AF-81D3-C9D7D111C744}" type="presOf" srcId="{965DD5A8-1755-430C-A6C1-4F5F2DFC6E9C}" destId="{0D1949AB-D59C-4809-9115-2BA4F5682D4D}" srcOrd="0" destOrd="0" presId="urn:microsoft.com/office/officeart/2005/8/layout/vList2"/>
    <dgm:cxn modelId="{084E9F9A-FB79-FD4B-9FFD-66075BB5486C}" type="presOf" srcId="{6E9B9417-0EA7-4D55-B64E-D8B53A8C9766}" destId="{4257A47A-07F4-224E-8FBE-72ACD6B6DB67}" srcOrd="0" destOrd="0" presId="urn:microsoft.com/office/officeart/2005/8/layout/vList2"/>
    <dgm:cxn modelId="{3B96C8BD-B80A-2B4F-8A5E-B65B7674D3F9}" type="presOf" srcId="{EE171294-2E4D-0342-BBFE-4ABD883E8C26}" destId="{48EB781A-1982-B841-8A6A-745D3F8C1B76}" srcOrd="0" destOrd="0" presId="urn:microsoft.com/office/officeart/2005/8/layout/vList2"/>
    <dgm:cxn modelId="{45ACD3DC-1311-4779-AAE8-FEB7B72B6439}" type="presOf" srcId="{89D1BCFF-1759-4E8B-9BB3-85E7981EED08}" destId="{719565A8-83B6-43CB-992C-03A79BFDDB01}" srcOrd="0" destOrd="0" presId="urn:microsoft.com/office/officeart/2005/8/layout/vList2"/>
    <dgm:cxn modelId="{FF38919E-90F4-4E76-897E-D4C2F180F461}" type="presParOf" srcId="{719565A8-83B6-43CB-992C-03A79BFDDB01}" destId="{28C066A5-6F22-40A8-94A4-1343FEA23FDF}" srcOrd="0" destOrd="0" presId="urn:microsoft.com/office/officeart/2005/8/layout/vList2"/>
    <dgm:cxn modelId="{939588DF-011A-4A1F-8882-3C66151C61C9}" type="presParOf" srcId="{719565A8-83B6-43CB-992C-03A79BFDDB01}" destId="{0D1949AB-D59C-4809-9115-2BA4F5682D4D}" srcOrd="1" destOrd="0" presId="urn:microsoft.com/office/officeart/2005/8/layout/vList2"/>
    <dgm:cxn modelId="{924A9CAE-7D51-4D8F-8AE2-16EB72EDDF6E}" type="presParOf" srcId="{719565A8-83B6-43CB-992C-03A79BFDDB01}" destId="{81315DCD-8AAB-46F5-8D32-340E14280AFF}" srcOrd="2" destOrd="0" presId="urn:microsoft.com/office/officeart/2005/8/layout/vList2"/>
    <dgm:cxn modelId="{BBA593EB-278A-9C4E-A252-364B9C5CC66C}" type="presParOf" srcId="{719565A8-83B6-43CB-992C-03A79BFDDB01}" destId="{9E2E0DDF-8EEA-474C-A57E-A49F1BCCF385}" srcOrd="3" destOrd="0" presId="urn:microsoft.com/office/officeart/2005/8/layout/vList2"/>
    <dgm:cxn modelId="{6BD134CB-9560-8843-AA16-B3BF0E3A58BD}" type="presParOf" srcId="{719565A8-83B6-43CB-992C-03A79BFDDB01}" destId="{4257A47A-07F4-224E-8FBE-72ACD6B6DB67}" srcOrd="4" destOrd="0" presId="urn:microsoft.com/office/officeart/2005/8/layout/vList2"/>
    <dgm:cxn modelId="{252D8BCB-1BCD-1F4C-8521-F7FB25D57E3C}" type="presParOf" srcId="{719565A8-83B6-43CB-992C-03A79BFDDB01}" destId="{4746DA76-54E1-E046-9E96-865C132C976B}" srcOrd="5" destOrd="0" presId="urn:microsoft.com/office/officeart/2005/8/layout/vList2"/>
    <dgm:cxn modelId="{13D2B5F3-EAF2-C240-AF58-17E716087AB9}" type="presParOf" srcId="{719565A8-83B6-43CB-992C-03A79BFDDB01}" destId="{B40D3110-41C6-6A4C-9097-AF6091DEBA3B}" srcOrd="6" destOrd="0" presId="urn:microsoft.com/office/officeart/2005/8/layout/vList2"/>
    <dgm:cxn modelId="{6FF9DDAE-C22A-DA40-8484-2FD953283AC4}" type="presParOf" srcId="{719565A8-83B6-43CB-992C-03A79BFDDB01}" destId="{37BE42A5-6495-8E47-96F5-15AE2F40B700}" srcOrd="7" destOrd="0" presId="urn:microsoft.com/office/officeart/2005/8/layout/vList2"/>
    <dgm:cxn modelId="{44F39345-D35D-284E-A579-CDD603A33A65}" type="presParOf" srcId="{719565A8-83B6-43CB-992C-03A79BFDDB01}" destId="{48EB781A-1982-B841-8A6A-745D3F8C1B7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066A5-6F22-40A8-94A4-1343FEA23FDF}">
      <dsp:nvSpPr>
        <dsp:cNvPr id="0" name=""/>
        <dsp:cNvSpPr/>
      </dsp:nvSpPr>
      <dsp:spPr>
        <a:xfrm>
          <a:off x="0" y="71356"/>
          <a:ext cx="10515600" cy="695565"/>
        </a:xfrm>
        <a:prstGeom prst="roundRect">
          <a:avLst/>
        </a:prstGeom>
        <a:gradFill flip="none" rotWithShape="1">
          <a:gsLst>
            <a:gs pos="0">
              <a:schemeClr val="accent6"/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89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>
              <a:solidFill>
                <a:schemeClr val="tx1"/>
              </a:solidFill>
            </a:rPr>
            <a:t>I- Présentation du Sénégal</a:t>
          </a:r>
        </a:p>
      </dsp:txBody>
      <dsp:txXfrm>
        <a:off x="33955" y="105311"/>
        <a:ext cx="10447690" cy="627655"/>
      </dsp:txXfrm>
    </dsp:sp>
    <dsp:sp modelId="{0D1949AB-D59C-4809-9115-2BA4F5682D4D}">
      <dsp:nvSpPr>
        <dsp:cNvPr id="0" name=""/>
        <dsp:cNvSpPr/>
      </dsp:nvSpPr>
      <dsp:spPr>
        <a:xfrm>
          <a:off x="0" y="766921"/>
          <a:ext cx="10515600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fr-FR" sz="2300" kern="1200" dirty="0"/>
        </a:p>
      </dsp:txBody>
      <dsp:txXfrm>
        <a:off x="0" y="766921"/>
        <a:ext cx="10515600" cy="480240"/>
      </dsp:txXfrm>
    </dsp:sp>
    <dsp:sp modelId="{81315DCD-8AAB-46F5-8D32-340E14280AFF}">
      <dsp:nvSpPr>
        <dsp:cNvPr id="0" name=""/>
        <dsp:cNvSpPr/>
      </dsp:nvSpPr>
      <dsp:spPr>
        <a:xfrm>
          <a:off x="0" y="1061087"/>
          <a:ext cx="10515600" cy="695565"/>
        </a:xfrm>
        <a:prstGeom prst="roundRect">
          <a:avLst/>
        </a:prstGeom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>
              <a:solidFill>
                <a:schemeClr val="tx1"/>
              </a:solidFill>
            </a:rPr>
            <a:t>II- Rapport sur la réduction de l’offre</a:t>
          </a:r>
        </a:p>
      </dsp:txBody>
      <dsp:txXfrm>
        <a:off x="33955" y="1095042"/>
        <a:ext cx="10447690" cy="627655"/>
      </dsp:txXfrm>
    </dsp:sp>
    <dsp:sp modelId="{4257A47A-07F4-224E-8FBE-72ACD6B6DB67}">
      <dsp:nvSpPr>
        <dsp:cNvPr id="0" name=""/>
        <dsp:cNvSpPr/>
      </dsp:nvSpPr>
      <dsp:spPr>
        <a:xfrm>
          <a:off x="0" y="2026246"/>
          <a:ext cx="10515600" cy="69556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III- Rapport sur la réduction de la demande</a:t>
          </a:r>
        </a:p>
      </dsp:txBody>
      <dsp:txXfrm>
        <a:off x="33955" y="2060201"/>
        <a:ext cx="10447690" cy="627655"/>
      </dsp:txXfrm>
    </dsp:sp>
    <dsp:sp modelId="{B40D3110-41C6-6A4C-9097-AF6091DEBA3B}">
      <dsp:nvSpPr>
        <dsp:cNvPr id="0" name=""/>
        <dsp:cNvSpPr/>
      </dsp:nvSpPr>
      <dsp:spPr>
        <a:xfrm>
          <a:off x="0" y="2805331"/>
          <a:ext cx="10515600" cy="6955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/>
            <a:t>IV- Grands défis</a:t>
          </a:r>
        </a:p>
      </dsp:txBody>
      <dsp:txXfrm>
        <a:off x="33955" y="2839286"/>
        <a:ext cx="10447690" cy="627655"/>
      </dsp:txXfrm>
    </dsp:sp>
    <dsp:sp modelId="{48EB781A-1982-B841-8A6A-745D3F8C1B76}">
      <dsp:nvSpPr>
        <dsp:cNvPr id="0" name=""/>
        <dsp:cNvSpPr/>
      </dsp:nvSpPr>
      <dsp:spPr>
        <a:xfrm>
          <a:off x="0" y="3584416"/>
          <a:ext cx="10515600" cy="69556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/>
            <a:t>Conclusion</a:t>
          </a:r>
        </a:p>
      </dsp:txBody>
      <dsp:txXfrm>
        <a:off x="33955" y="3618371"/>
        <a:ext cx="10447690" cy="627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CE253-4166-4719-95C1-E365D55F5ADC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84045-7CAB-48A1-831E-C2719D3D40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376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50,2% de femmes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384045-7CAB-48A1-831E-C2719D3D40B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128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persons arrested for illicit drug  trafficking</a:t>
            </a:r>
            <a:endParaRPr lang="fr-CA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NG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</a:t>
            </a:r>
            <a:endParaRPr lang="fr-CA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NG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</a:t>
            </a:r>
            <a:endParaRPr lang="fr-CA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NG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</a:t>
            </a:r>
            <a:endParaRPr lang="fr-CA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NG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</a:t>
            </a:r>
            <a:endParaRPr lang="fr-CA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3440</a:t>
            </a:r>
            <a:endParaRPr lang="fr-CA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4259</a:t>
            </a:r>
            <a:endParaRPr lang="fr-CA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NG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Female</a:t>
            </a:r>
            <a:endParaRPr lang="fr-CA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</a:t>
            </a:r>
            <a:endParaRPr lang="fr-CA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endParaRPr lang="fr-CA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NG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</a:t>
            </a:r>
            <a:endParaRPr lang="fr-CA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3466</a:t>
            </a:r>
            <a:endParaRPr lang="fr-CA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4268</a:t>
            </a:r>
            <a:endParaRPr lang="fr-CA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4046</a:t>
            </a:r>
            <a:endParaRPr lang="fr-CA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384045-7CAB-48A1-831E-C2719D3D40B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121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loi n°97-18 portant Code des drogues a été adoptée le 1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décembre 1997. Elle a été modifiée en ses articles 95 à 103 par la loi 2007-31 du 27 décembre 2007 appelée « Loi Abdou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Latif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GUEYE », qui a sanctionné le trafic de drogues de peines criminelles.</a:t>
            </a: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application de la loi portant Code des drogues, les décrets ci-après ont été pris :</a:t>
            </a: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décret 97-1217 du 17 décembre 1997 portant création du CILD et fixant les règles de son organisation et de son fonctionnement ;</a:t>
            </a: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décret 97-1218 du 17 décembre 1997 portant création de l’OCRTIS et fixant les règles de son organisation et de son fonctionnement ;</a:t>
            </a: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décret 97-1219 du 17 décembre 1997 relatif aux mesures de traitement ;</a:t>
            </a: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décret 97-1220 du 17 décembre 2017 fixant la liste des stupéfiants, des substances psychotropes et des précurseurs.</a:t>
            </a: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a été également adopté la loi 2014-10 du 28 février 2014 portant Code des Douanes, qui autorise notamment les agents des Douanes à utiliser les techniques spéciales d’enquêtes (livraisons surveillées, infiltration et incitation à la vente).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mise en place de la Cellule Nationale de Traitement des Informations Financières (CENTIF) et réprime l’infraction de blanchiment de capitaux, notamment ceux provenant du trafic illicite des stupéfiants</a:t>
            </a: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384045-7CAB-48A1-831E-C2719D3D40B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6130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BCBEA-219B-4DA6-B621-790A689C3B6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406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23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84045-7CAB-48A1-831E-C2719D3D40B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6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1/417 105 HBTS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84045-7CAB-48A1-831E-C2719D3D40B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369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384045-7CAB-48A1-831E-C2719D3D40B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456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2A2-35B7-A64D-B443-E19249F84058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869A-F72B-A348-B28C-94BC3B9EA866}" type="slidenum">
              <a:rPr lang="fr-FR" smtClean="0"/>
              <a:t>‹N°›</a:t>
            </a:fld>
            <a:endParaRPr lang="fr-FR"/>
          </a:p>
        </p:txBody>
      </p:sp>
      <p:pic>
        <p:nvPicPr>
          <p:cNvPr id="1026" name="Picture 2" descr="C:\Users\MacBook Pro\Pictures\CD_CcQ7s_400x4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16"/>
            <a:ext cx="1195851" cy="8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cBook Pro\Pictures\logo-san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2" y="20217"/>
            <a:ext cx="1117599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00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2A2-35B7-A64D-B443-E19249F84058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869A-F72B-A348-B28C-94BC3B9EA8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675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2A2-35B7-A64D-B443-E19249F84058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869A-F72B-A348-B28C-94BC3B9EA8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66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2A2-35B7-A64D-B443-E19249F84058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869A-F72B-A348-B28C-94BC3B9EA8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73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2A2-35B7-A64D-B443-E19249F84058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869A-F72B-A348-B28C-94BC3B9EA8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91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2A2-35B7-A64D-B443-E19249F84058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869A-F72B-A348-B28C-94BC3B9EA8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970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2A2-35B7-A64D-B443-E19249F84058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869A-F72B-A348-B28C-94BC3B9EA8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566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2A2-35B7-A64D-B443-E19249F84058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869A-F72B-A348-B28C-94BC3B9EA8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887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2A2-35B7-A64D-B443-E19249F84058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869A-F72B-A348-B28C-94BC3B9EA8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5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2A2-35B7-A64D-B443-E19249F84058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869A-F72B-A348-B28C-94BC3B9EA8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621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2A2-35B7-A64D-B443-E19249F84058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869A-F72B-A348-B28C-94BC3B9EA8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657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8F2A2-35B7-A64D-B443-E19249F84058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A869A-F72B-A348-B28C-94BC3B9EA866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2" descr="C:\Users\MacBook Pro\Pictures\CD_CcQ7s_400x40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16"/>
            <a:ext cx="1195851" cy="8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MacBook Pro\Pictures\logo-sante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2" y="20217"/>
            <a:ext cx="1117599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928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36618" y="4835237"/>
            <a:ext cx="9144001" cy="1205345"/>
          </a:xfrm>
        </p:spPr>
        <p:txBody>
          <a:bodyPr>
            <a:normAutofit/>
          </a:bodyPr>
          <a:lstStyle/>
          <a:p>
            <a:pPr algn="r"/>
            <a:r>
              <a:rPr lang="fr-FR" sz="2000" b="1" dirty="0">
                <a:solidFill>
                  <a:schemeClr val="tx1"/>
                </a:solidFill>
              </a:rPr>
              <a:t>Dr Jean Augustin Diégane TINE  (MD, PhD)</a:t>
            </a:r>
          </a:p>
          <a:p>
            <a:pPr algn="r"/>
            <a:r>
              <a:rPr lang="fr-FR" sz="2000" b="1" dirty="0">
                <a:solidFill>
                  <a:schemeClr val="tx1"/>
                </a:solidFill>
              </a:rPr>
              <a:t>Chef de la Division de la Santé Mentale</a:t>
            </a:r>
          </a:p>
          <a:p>
            <a:pPr algn="r"/>
            <a:r>
              <a:rPr lang="fr-FR" sz="2000" b="1" dirty="0">
                <a:solidFill>
                  <a:schemeClr val="tx1"/>
                </a:solidFill>
              </a:rPr>
              <a:t>Ministère de la Santé et de l’Action Sociale du Sénégal</a:t>
            </a:r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1001485" y="2332981"/>
            <a:ext cx="10363200" cy="14700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br>
              <a:rPr lang="fr-FR" sz="4000" b="1" dirty="0"/>
            </a:br>
            <a:r>
              <a:rPr lang="fr-FR" sz="4000" b="1" dirty="0"/>
              <a:t>LUTTE CONTRE L’USAGE DE DROGUES AU SENEGAL: ETAT DES LIEUX ET DEFIS</a:t>
            </a:r>
            <a:br>
              <a:rPr lang="en-US" dirty="0"/>
            </a:br>
            <a:endParaRPr lang="fr-FR" dirty="0"/>
          </a:p>
        </p:txBody>
      </p:sp>
      <p:pic>
        <p:nvPicPr>
          <p:cNvPr id="4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B9982EB1-F177-A947-B33E-E46E3B4CC3E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163" y="325655"/>
            <a:ext cx="4994910" cy="119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89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048D6F-AF27-FC49-974D-F333AB361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Zones d’interventions des équipes </a:t>
            </a:r>
            <a:r>
              <a:rPr lang="fr-FR" dirty="0" err="1"/>
              <a:t>Outreach</a:t>
            </a:r>
            <a:r>
              <a:rPr lang="fr-FR" dirty="0"/>
              <a:t> à Dakar</a:t>
            </a:r>
          </a:p>
        </p:txBody>
      </p:sp>
      <p:pic>
        <p:nvPicPr>
          <p:cNvPr id="4" name="Espace réservé du contenu 3" descr="C:\Documents and Settings\Leprêtre\Desktop\Carte-Région%20Dakar.jpg">
            <a:extLst>
              <a:ext uri="{FF2B5EF4-FFF2-40B4-BE49-F238E27FC236}">
                <a16:creationId xmlns:a16="http://schemas.microsoft.com/office/drawing/2014/main" id="{6AA3953F-021A-F445-BF7C-6D3DD675052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9599" y="1761909"/>
            <a:ext cx="6234545" cy="420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Manager\Bureau\Udsen\photos\PHOTOS TERRAIN\mes photos 013.jpg">
            <a:extLst>
              <a:ext uri="{FF2B5EF4-FFF2-40B4-BE49-F238E27FC236}">
                <a16:creationId xmlns:a16="http://schemas.microsoft.com/office/drawing/2014/main" id="{AA7F7777-637D-2D4D-9FE0-05BBD7E0BDE2}"/>
              </a:ext>
            </a:extLst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36070" y="1545647"/>
            <a:ext cx="3324658" cy="2139661"/>
          </a:xfrm>
          <a:prstGeom prst="rect">
            <a:avLst/>
          </a:prstGeom>
          <a:noFill/>
        </p:spPr>
      </p:pic>
      <p:pic>
        <p:nvPicPr>
          <p:cNvPr id="6" name="Espace réservé du contenu 4">
            <a:extLst>
              <a:ext uri="{FF2B5EF4-FFF2-40B4-BE49-F238E27FC236}">
                <a16:creationId xmlns:a16="http://schemas.microsoft.com/office/drawing/2014/main" id="{840BE344-2B6F-4C48-BDDB-85AFB5A2668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470" y="4157605"/>
            <a:ext cx="3285258" cy="222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55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339B08-D353-4B4C-8C4E-288DE798E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46" y="512616"/>
            <a:ext cx="4752109" cy="564715"/>
          </a:xfrm>
        </p:spPr>
        <p:txBody>
          <a:bodyPr>
            <a:noAutofit/>
          </a:bodyPr>
          <a:lstStyle/>
          <a:p>
            <a:r>
              <a:rPr lang="fr-FR" sz="2000" b="1" dirty="0"/>
              <a:t>Bilan des activités de l’équipe </a:t>
            </a:r>
            <a:r>
              <a:rPr lang="fr-FR" sz="2000" b="1" dirty="0" err="1"/>
              <a:t>Outreach</a:t>
            </a:r>
            <a:endParaRPr lang="fr-FR" sz="2000" b="1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EACBBC10-4B5F-5D4C-AB4B-EF7E76CCF6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436752"/>
              </p:ext>
            </p:extLst>
          </p:nvPr>
        </p:nvGraphicFramePr>
        <p:xfrm>
          <a:off x="609600" y="1202024"/>
          <a:ext cx="5285824" cy="224428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85236">
                  <a:extLst>
                    <a:ext uri="{9D8B030D-6E8A-4147-A177-3AD203B41FA5}">
                      <a16:colId xmlns:a16="http://schemas.microsoft.com/office/drawing/2014/main" val="4254766577"/>
                    </a:ext>
                  </a:extLst>
                </a:gridCol>
                <a:gridCol w="1600588">
                  <a:extLst>
                    <a:ext uri="{9D8B030D-6E8A-4147-A177-3AD203B41FA5}">
                      <a16:colId xmlns:a16="http://schemas.microsoft.com/office/drawing/2014/main" val="27497077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j-lt"/>
                        </a:rPr>
                        <a:t>Nombre total de sorties</a:t>
                      </a:r>
                      <a:endParaRPr lang="fr-CA" sz="1600" dirty="0">
                        <a:effectLst/>
                        <a:latin typeface="+mj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j-lt"/>
                        </a:rPr>
                        <a:t>1011</a:t>
                      </a:r>
                      <a:endParaRPr lang="fr-CA" sz="1600" dirty="0">
                        <a:effectLst/>
                        <a:latin typeface="+mj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20965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j-lt"/>
                        </a:rPr>
                        <a:t>Nombre total de contacts </a:t>
                      </a:r>
                      <a:endParaRPr lang="fr-CA" sz="1600" dirty="0">
                        <a:effectLst/>
                        <a:latin typeface="+mj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j-lt"/>
                        </a:rPr>
                        <a:t>11423</a:t>
                      </a:r>
                      <a:endParaRPr lang="fr-CA" sz="1600" dirty="0">
                        <a:effectLst/>
                        <a:latin typeface="+mj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372334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j-lt"/>
                        </a:rPr>
                        <a:t>%  de contacts femmes</a:t>
                      </a:r>
                      <a:endParaRPr lang="fr-CA" sz="1600" dirty="0">
                        <a:effectLst/>
                        <a:latin typeface="+mj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effectLst/>
                          <a:latin typeface="+mj-lt"/>
                        </a:rPr>
                        <a:t>8,90%</a:t>
                      </a:r>
                      <a:endParaRPr lang="fr-CA" sz="1600" dirty="0">
                        <a:effectLst/>
                        <a:latin typeface="+mj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54673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j-lt"/>
                        </a:rPr>
                        <a:t>% nouveaux contacts</a:t>
                      </a:r>
                      <a:endParaRPr lang="fr-CA" sz="1600" dirty="0">
                        <a:effectLst/>
                        <a:latin typeface="+mj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j-lt"/>
                        </a:rPr>
                        <a:t>2,4% (270)</a:t>
                      </a:r>
                      <a:endParaRPr lang="fr-CA" sz="1600" dirty="0">
                        <a:effectLst/>
                        <a:latin typeface="+mj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949057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j-lt"/>
                        </a:rPr>
                        <a:t>Nombre total d'injecteurs </a:t>
                      </a:r>
                      <a:endParaRPr lang="fr-CA" sz="1600" dirty="0">
                        <a:effectLst/>
                        <a:latin typeface="+mj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j-lt"/>
                        </a:rPr>
                        <a:t>880</a:t>
                      </a:r>
                      <a:endParaRPr lang="fr-CA" sz="1600">
                        <a:effectLst/>
                        <a:latin typeface="+mj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346526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j-lt"/>
                        </a:rPr>
                        <a:t>% injecteurs parmi les contacts </a:t>
                      </a:r>
                      <a:endParaRPr lang="fr-CA" sz="1600" dirty="0">
                        <a:effectLst/>
                        <a:latin typeface="+mj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j-lt"/>
                        </a:rPr>
                        <a:t>7,7%</a:t>
                      </a:r>
                      <a:endParaRPr lang="fr-CA" sz="1600">
                        <a:effectLst/>
                        <a:latin typeface="+mj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999397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j-lt"/>
                        </a:rPr>
                        <a:t>Nombre de CDI référés</a:t>
                      </a:r>
                      <a:endParaRPr lang="fr-CA" sz="1600" dirty="0">
                        <a:effectLst/>
                        <a:latin typeface="+mj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j-lt"/>
                        </a:rPr>
                        <a:t>783</a:t>
                      </a:r>
                      <a:endParaRPr lang="fr-CA" sz="1600">
                        <a:effectLst/>
                        <a:latin typeface="+mj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85997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  <a:latin typeface="+mj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% de contacts référés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  <a:latin typeface="+mj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6,9%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553453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j-lt"/>
                        </a:rPr>
                        <a:t>Nombre de décès  répertoriés </a:t>
                      </a:r>
                      <a:endParaRPr lang="fr-CA" sz="1600" dirty="0">
                        <a:effectLst/>
                        <a:latin typeface="+mj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j-lt"/>
                        </a:rPr>
                        <a:t>19</a:t>
                      </a:r>
                      <a:endParaRPr lang="fr-CA" sz="1600" dirty="0">
                        <a:effectLst/>
                        <a:latin typeface="+mj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9331592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42A910E-BE79-DC46-B6AB-68CDDF530FEA}"/>
              </a:ext>
            </a:extLst>
          </p:cNvPr>
          <p:cNvSpPr/>
          <p:nvPr/>
        </p:nvSpPr>
        <p:spPr>
          <a:xfrm>
            <a:off x="6724463" y="4308897"/>
            <a:ext cx="4148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ea typeface="PMingLiU" panose="02020500000000000000" pitchFamily="18" charset="-120"/>
              </a:rPr>
              <a:t>Programme Aiguilles Seringues (PAS) </a:t>
            </a:r>
            <a:endParaRPr lang="fr-FR" sz="2000" b="1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A900228-A8BC-3149-9234-DEBBC14AC2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808278"/>
              </p:ext>
            </p:extLst>
          </p:nvPr>
        </p:nvGraphicFramePr>
        <p:xfrm>
          <a:off x="6414653" y="4871661"/>
          <a:ext cx="4682838" cy="123819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39074">
                  <a:extLst>
                    <a:ext uri="{9D8B030D-6E8A-4147-A177-3AD203B41FA5}">
                      <a16:colId xmlns:a16="http://schemas.microsoft.com/office/drawing/2014/main" val="1519884969"/>
                    </a:ext>
                  </a:extLst>
                </a:gridCol>
                <a:gridCol w="1043764">
                  <a:extLst>
                    <a:ext uri="{9D8B030D-6E8A-4147-A177-3AD203B41FA5}">
                      <a16:colId xmlns:a16="http://schemas.microsoft.com/office/drawing/2014/main" val="3824032006"/>
                    </a:ext>
                  </a:extLst>
                </a:gridCol>
              </a:tblGrid>
              <a:tr h="4127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Nombre de seringues distribuées</a:t>
                      </a:r>
                      <a:endParaRPr lang="fr-CA" sz="16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42359</a:t>
                      </a:r>
                      <a:endParaRPr lang="fr-CA" sz="16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45462146"/>
                  </a:ext>
                </a:extLst>
              </a:tr>
              <a:tr h="4127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Nombre de seringues récupérées</a:t>
                      </a:r>
                      <a:endParaRPr lang="fr-CA" sz="16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8091</a:t>
                      </a:r>
                      <a:endParaRPr lang="fr-CA" sz="16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06677353"/>
                  </a:ext>
                </a:extLst>
              </a:tr>
              <a:tr h="4127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Taux de récupération</a:t>
                      </a:r>
                      <a:endParaRPr lang="fr-CA" sz="16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19,1%</a:t>
                      </a:r>
                      <a:endParaRPr lang="fr-CA" sz="16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22986037"/>
                  </a:ext>
                </a:extLst>
              </a:tr>
            </a:tbl>
          </a:graphicData>
        </a:graphic>
      </p:graphicFrame>
      <p:pic>
        <p:nvPicPr>
          <p:cNvPr id="7" name="Picture 2" descr="C:\Users\mmaynart\Documents\1 CRCF\Udsen\PHOTOS MDM\Taf Terrain\IMGP8056.JPG">
            <a:extLst>
              <a:ext uri="{FF2B5EF4-FFF2-40B4-BE49-F238E27FC236}">
                <a16:creationId xmlns:a16="http://schemas.microsoft.com/office/drawing/2014/main" id="{2908B52E-CDF7-8A46-8F40-E4D057E0C5BF}"/>
              </a:ext>
            </a:extLst>
          </p:cNvPr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316" y="4281121"/>
            <a:ext cx="5253107" cy="2133534"/>
          </a:xfrm>
          <a:prstGeom prst="rect">
            <a:avLst/>
          </a:prstGeom>
          <a:noFill/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EF685C0-D69A-B44A-B0EC-943EC057A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42" y="1122208"/>
            <a:ext cx="3643457" cy="242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73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A43131-8FC9-B245-B140-FFA040784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1838"/>
            <a:ext cx="6761018" cy="958417"/>
          </a:xfrm>
        </p:spPr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Programme méthadone</a:t>
            </a:r>
            <a:r>
              <a:rPr lang="fr-CA" b="1" dirty="0">
                <a:solidFill>
                  <a:srgbClr val="FF0000"/>
                </a:solidFill>
              </a:rPr>
              <a:t> </a:t>
            </a:r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8CF90AE0-3F34-2142-858B-A2930B5C78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6476760"/>
              </p:ext>
            </p:extLst>
          </p:nvPr>
        </p:nvGraphicFramePr>
        <p:xfrm>
          <a:off x="609600" y="2206826"/>
          <a:ext cx="7633855" cy="4401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E575813-B237-C04D-89B8-095BE8B26D78}"/>
              </a:ext>
            </a:extLst>
          </p:cNvPr>
          <p:cNvSpPr/>
          <p:nvPr/>
        </p:nvSpPr>
        <p:spPr>
          <a:xfrm>
            <a:off x="8950036" y="2913408"/>
            <a:ext cx="3061855" cy="230832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Club méthadone:</a:t>
            </a:r>
          </a:p>
          <a:p>
            <a:r>
              <a:rPr lang="fr-FR" dirty="0">
                <a:latin typeface="Times New Roman" panose="02020603050405020304" pitchFamily="18" charset="0"/>
                <a:ea typeface="PMingLiU" panose="02020500000000000000" pitchFamily="18" charset="-120"/>
              </a:rPr>
              <a:t>cette activité a lieu une fois par semaine  sous la responsabilité du Pharmacien, assistée par les médiateurs de l’équipe de terrain. Tous les aspects liés au traitement par la méthadone y sont évoqués.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4455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2070464"/>
            <a:ext cx="109728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dirty="0"/>
              <a:t>Activités de dépistage et de traitement du VIH </a:t>
            </a:r>
          </a:p>
          <a:p>
            <a:pPr>
              <a:lnSpc>
                <a:spcPct val="150000"/>
              </a:lnSpc>
            </a:pPr>
            <a:r>
              <a:rPr lang="fr-FR" dirty="0"/>
              <a:t>Offre de services de diagnostic et de traitement des Hépatites C et B</a:t>
            </a:r>
            <a:r>
              <a:rPr lang="fr-CA" dirty="0"/>
              <a:t> </a:t>
            </a:r>
          </a:p>
          <a:p>
            <a:pPr>
              <a:lnSpc>
                <a:spcPct val="150000"/>
              </a:lnSpc>
            </a:pPr>
            <a:r>
              <a:rPr lang="fr-FR" dirty="0"/>
              <a:t>Prévention et prise en charge des overdoses</a:t>
            </a:r>
            <a:r>
              <a:rPr lang="fr-CA" dirty="0"/>
              <a:t> </a:t>
            </a:r>
          </a:p>
          <a:p>
            <a:pPr>
              <a:lnSpc>
                <a:spcPct val="150000"/>
              </a:lnSpc>
            </a:pPr>
            <a:r>
              <a:rPr lang="fr-FR" dirty="0"/>
              <a:t>Soutien psychosocial aux CDI</a:t>
            </a:r>
            <a:r>
              <a:rPr lang="fr-CA" dirty="0"/>
              <a:t> et réinsertion professionnelle</a:t>
            </a:r>
          </a:p>
          <a:p>
            <a:pPr>
              <a:lnSpc>
                <a:spcPct val="150000"/>
              </a:lnSpc>
            </a:pPr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896E8503-B92A-FE44-8434-4F3A870D4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Autres activités</a:t>
            </a:r>
          </a:p>
        </p:txBody>
      </p:sp>
    </p:spTree>
    <p:extLst>
      <p:ext uri="{BB962C8B-B14F-4D97-AF65-F5344CB8AC3E}">
        <p14:creationId xmlns:p14="http://schemas.microsoft.com/office/powerpoint/2010/main" val="454859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779518"/>
            <a:ext cx="10972800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fr-FR" dirty="0"/>
              <a:t>Gratuite de la prise en charge intégrée des consommateurs de drogue;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Mise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place de </a:t>
            </a:r>
            <a:r>
              <a:rPr lang="en-GB" dirty="0" err="1"/>
              <a:t>l’observatoire</a:t>
            </a:r>
            <a:r>
              <a:rPr lang="en-GB" dirty="0"/>
              <a:t> national des drogues et addictions</a:t>
            </a: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Mise en place d’un programme nationale de lutte contre les addictions;</a:t>
            </a:r>
          </a:p>
          <a:p>
            <a:pPr>
              <a:lnSpc>
                <a:spcPct val="150000"/>
              </a:lnSpc>
            </a:pPr>
            <a:r>
              <a:rPr lang="fr-FR" dirty="0"/>
              <a:t>Mise à jour du code des drogues et des lois relatives à la consommation de drogue</a:t>
            </a:r>
          </a:p>
          <a:p>
            <a:pPr>
              <a:lnSpc>
                <a:spcPct val="150000"/>
              </a:lnSpc>
            </a:pPr>
            <a:r>
              <a:rPr lang="fr-FR" dirty="0"/>
              <a:t>Développement d’un laboratoire de référence pour les stupéfiants</a:t>
            </a:r>
          </a:p>
          <a:p>
            <a:pPr>
              <a:lnSpc>
                <a:spcPct val="150000"/>
              </a:lnSpc>
            </a:pPr>
            <a:r>
              <a:rPr lang="fr-FR" dirty="0"/>
              <a:t>Développement de stratégies de financements innovants pour la lutte contre les drogues</a:t>
            </a:r>
          </a:p>
          <a:p>
            <a:pPr marL="0" indent="0">
              <a:lnSpc>
                <a:spcPct val="150000"/>
              </a:lnSpc>
              <a:buNone/>
            </a:pPr>
            <a:endParaRPr lang="fr-FR" dirty="0"/>
          </a:p>
          <a:p>
            <a:pPr>
              <a:lnSpc>
                <a:spcPct val="150000"/>
              </a:lnSpc>
            </a:pPr>
            <a:endParaRPr lang="fr-FR" dirty="0"/>
          </a:p>
        </p:txBody>
      </p:sp>
      <p:sp>
        <p:nvSpPr>
          <p:cNvPr id="4" name="Titre 5"/>
          <p:cNvSpPr txBox="1">
            <a:spLocks noGrp="1"/>
          </p:cNvSpPr>
          <p:nvPr>
            <p:ph type="title"/>
          </p:nvPr>
        </p:nvSpPr>
        <p:spPr>
          <a:xfrm>
            <a:off x="838200" y="522696"/>
            <a:ext cx="10515600" cy="97359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GRANDS DEFIS</a:t>
            </a:r>
          </a:p>
        </p:txBody>
      </p:sp>
    </p:spTree>
    <p:extLst>
      <p:ext uri="{BB962C8B-B14F-4D97-AF65-F5344CB8AC3E}">
        <p14:creationId xmlns:p14="http://schemas.microsoft.com/office/powerpoint/2010/main" val="2996079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07073D-AF30-9F43-B883-D181616FC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491" y="1517073"/>
            <a:ext cx="6012873" cy="4994563"/>
          </a:xfrm>
        </p:spPr>
        <p:txBody>
          <a:bodyPr numCol="1"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fr-FR" dirty="0"/>
              <a:t>MSAS (</a:t>
            </a:r>
            <a:r>
              <a:rPr lang="fr-FR" dirty="0" err="1"/>
              <a:t>Div</a:t>
            </a:r>
            <a:r>
              <a:rPr lang="fr-FR" dirty="0"/>
              <a:t> Santé Mentale, CEPIAD, PNA, DL)</a:t>
            </a:r>
          </a:p>
          <a:p>
            <a:pPr>
              <a:buFont typeface="Wingdings" pitchFamily="2" charset="2"/>
              <a:buChar char="v"/>
            </a:pPr>
            <a:r>
              <a:rPr lang="fr-FR" dirty="0"/>
              <a:t>MINT (CILD, OCRITIS)</a:t>
            </a:r>
          </a:p>
          <a:p>
            <a:pPr>
              <a:buFont typeface="Wingdings" pitchFamily="2" charset="2"/>
              <a:buChar char="v"/>
            </a:pPr>
            <a:r>
              <a:rPr lang="fr-FR" dirty="0"/>
              <a:t>MESRI (UCAD, UGB, …)</a:t>
            </a:r>
          </a:p>
          <a:p>
            <a:pPr>
              <a:buFont typeface="Wingdings" pitchFamily="2" charset="2"/>
              <a:buChar char="v"/>
            </a:pPr>
            <a:r>
              <a:rPr lang="fr-FR" dirty="0"/>
              <a:t>MEN (DCMS)</a:t>
            </a:r>
          </a:p>
          <a:p>
            <a:pPr>
              <a:buFont typeface="Wingdings" pitchFamily="2" charset="2"/>
              <a:buChar char="v"/>
            </a:pPr>
            <a:r>
              <a:rPr lang="fr-FR" dirty="0"/>
              <a:t>MJGS (CENTIF)</a:t>
            </a:r>
          </a:p>
          <a:p>
            <a:pPr>
              <a:buFont typeface="Wingdings" pitchFamily="2" charset="2"/>
              <a:buChar char="v"/>
            </a:pPr>
            <a:r>
              <a:rPr lang="fr-FR" dirty="0"/>
              <a:t>MFA (Gendarmerie, Armée)</a:t>
            </a:r>
          </a:p>
          <a:p>
            <a:pPr>
              <a:buFont typeface="Wingdings" pitchFamily="2" charset="2"/>
              <a:buChar char="v"/>
            </a:pPr>
            <a:r>
              <a:rPr lang="fr-FR" dirty="0"/>
              <a:t>ANRS</a:t>
            </a:r>
          </a:p>
          <a:p>
            <a:pPr>
              <a:buFont typeface="Wingdings" pitchFamily="2" charset="2"/>
              <a:buChar char="v"/>
            </a:pPr>
            <a:r>
              <a:rPr lang="fr-FR" dirty="0"/>
              <a:t>CNLS </a:t>
            </a:r>
          </a:p>
          <a:p>
            <a:pPr>
              <a:buFont typeface="Wingdings" pitchFamily="2" charset="2"/>
              <a:buChar char="v"/>
            </a:pPr>
            <a:r>
              <a:rPr lang="fr-FR" dirty="0"/>
              <a:t>OMS</a:t>
            </a:r>
          </a:p>
          <a:p>
            <a:pPr>
              <a:buFont typeface="Wingdings" pitchFamily="2" charset="2"/>
              <a:buChar char="v"/>
            </a:pPr>
            <a:r>
              <a:rPr lang="fr-FR" dirty="0"/>
              <a:t>ONUSIDA</a:t>
            </a:r>
          </a:p>
          <a:p>
            <a:pPr>
              <a:buFont typeface="Wingdings" pitchFamily="2" charset="2"/>
              <a:buChar char="v"/>
            </a:pPr>
            <a:r>
              <a:rPr lang="fr-FR" dirty="0"/>
              <a:t>ONUDC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86101D-191E-924F-874F-3EF4F668D762}"/>
              </a:ext>
            </a:extLst>
          </p:cNvPr>
          <p:cNvSpPr/>
          <p:nvPr/>
        </p:nvSpPr>
        <p:spPr>
          <a:xfrm>
            <a:off x="7758545" y="1339775"/>
            <a:ext cx="3699163" cy="534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800" dirty="0"/>
              <a:t>EXPERTISE France</a:t>
            </a:r>
          </a:p>
          <a:p>
            <a:pPr>
              <a:buFont typeface="Wingdings" pitchFamily="2" charset="2"/>
              <a:buChar char="v"/>
            </a:pPr>
            <a:r>
              <a:rPr lang="fr-FR" sz="2800" dirty="0"/>
              <a:t>OSIWA</a:t>
            </a:r>
          </a:p>
          <a:p>
            <a:pPr>
              <a:buFont typeface="Wingdings" pitchFamily="2" charset="2"/>
              <a:buChar char="v"/>
            </a:pPr>
            <a:r>
              <a:rPr lang="fr-FR" sz="2800" dirty="0"/>
              <a:t>ANCS</a:t>
            </a:r>
          </a:p>
          <a:p>
            <a:pPr>
              <a:buFont typeface="Wingdings" pitchFamily="2" charset="2"/>
              <a:buChar char="v"/>
            </a:pPr>
            <a:r>
              <a:rPr lang="fr-FR" sz="2800" dirty="0"/>
              <a:t>CRCF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fr-FR" sz="2800" dirty="0"/>
              <a:t>CSID Jacques CHIRAC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fr-FR" sz="2800" dirty="0"/>
              <a:t>FONSELUD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fr-FR" sz="2800" dirty="0"/>
              <a:t>RADOVIS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fr-FR" sz="2800" dirty="0"/>
              <a:t>RNSD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fr-FR" sz="2800" dirty="0"/>
              <a:t>ASRDR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fr-FR" sz="2800" dirty="0"/>
              <a:t>REPOSAMS </a:t>
            </a:r>
          </a:p>
          <a:p>
            <a:pPr>
              <a:buFont typeface="Wingdings" pitchFamily="2" charset="2"/>
              <a:buChar char="v"/>
            </a:pPr>
            <a:r>
              <a:rPr lang="fr-FR" sz="2800" dirty="0"/>
              <a:t>Etc.</a:t>
            </a:r>
          </a:p>
        </p:txBody>
      </p:sp>
      <p:sp>
        <p:nvSpPr>
          <p:cNvPr id="7" name="Titre 3">
            <a:extLst>
              <a:ext uri="{FF2B5EF4-FFF2-40B4-BE49-F238E27FC236}">
                <a16:creationId xmlns:a16="http://schemas.microsoft.com/office/drawing/2014/main" id="{3135B0AE-450F-F04E-8F3E-C7800FB6A9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0764" y="274639"/>
            <a:ext cx="9670472" cy="736744"/>
          </a:xfrm>
          <a:prstGeom prst="roundRect">
            <a:avLst>
              <a:gd name="adj" fmla="val 2029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SN" sz="4000" b="1" dirty="0"/>
              <a:t>PARTENARIAT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7400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291" y="1670937"/>
            <a:ext cx="6164484" cy="471805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dirty="0"/>
              <a:t>Augmentation croissante de la demande de prévention et de prise en charge des addictions aux stupéfiants  d’où l’intérêt d’accroitre les investissements pour le développement de la santé mentale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3"/>
          <p:cNvSpPr txBox="1">
            <a:spLocks/>
          </p:cNvSpPr>
          <p:nvPr/>
        </p:nvSpPr>
        <p:spPr>
          <a:xfrm>
            <a:off x="838200" y="573180"/>
            <a:ext cx="10515600" cy="838931"/>
          </a:xfrm>
          <a:prstGeom prst="roundRect">
            <a:avLst>
              <a:gd name="adj" fmla="val 2029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SN" sz="4000" b="1" dirty="0"/>
              <a:t>CONCLUSION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17AAAD2-B985-E243-8F03-2738D5569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721" y="2652893"/>
            <a:ext cx="4612102" cy="306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AFD615-3483-4842-94C5-C2DD0D845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Références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42AA9B-5814-7645-B680-2DFC1FB31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Rapport Santé mentale Sénégal 2020</a:t>
            </a:r>
          </a:p>
          <a:p>
            <a:r>
              <a:rPr lang="fr-FR" dirty="0"/>
              <a:t>Rapport </a:t>
            </a:r>
            <a:r>
              <a:rPr lang="fr-FR" dirty="0" err="1"/>
              <a:t>Wendu</a:t>
            </a:r>
            <a:r>
              <a:rPr lang="fr-FR" dirty="0"/>
              <a:t>- Sénégal 2020</a:t>
            </a:r>
          </a:p>
          <a:p>
            <a:r>
              <a:rPr lang="fr-FR" dirty="0"/>
              <a:t>Plan stratégique CILD 2021-2025</a:t>
            </a:r>
          </a:p>
          <a:p>
            <a:r>
              <a:rPr lang="fr-FR" dirty="0"/>
              <a:t>Plan stratégique CEPIAD 2020- 2024</a:t>
            </a:r>
          </a:p>
          <a:p>
            <a:r>
              <a:rPr lang="fr-FR" dirty="0"/>
              <a:t>Rapports d’activités de la Division Santé Mentale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DB4D22D-9A2D-0C49-84FB-BFEF385F94FD}"/>
              </a:ext>
            </a:extLst>
          </p:cNvPr>
          <p:cNvSpPr txBox="1">
            <a:spLocks/>
          </p:cNvSpPr>
          <p:nvPr/>
        </p:nvSpPr>
        <p:spPr>
          <a:xfrm>
            <a:off x="838200" y="573180"/>
            <a:ext cx="10515600" cy="838931"/>
          </a:xfrm>
          <a:prstGeom prst="roundRect">
            <a:avLst>
              <a:gd name="adj" fmla="val 2029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SN" sz="4000" b="1" dirty="0"/>
              <a:t>REFERENCES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5139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FF1EE70-5247-1E48-ABC2-03899233A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5771" y="4397859"/>
            <a:ext cx="3526971" cy="2025625"/>
          </a:xfrm>
          <a:prstGeom prst="rect">
            <a:avLst/>
          </a:prstGeom>
        </p:spPr>
      </p:pic>
      <p:pic>
        <p:nvPicPr>
          <p:cNvPr id="5" name="Picture 15" descr="G0425207">
            <a:extLst>
              <a:ext uri="{FF2B5EF4-FFF2-40B4-BE49-F238E27FC236}">
                <a16:creationId xmlns:a16="http://schemas.microsoft.com/office/drawing/2014/main" id="{B738B7AE-0CF1-994E-814E-7F52B377B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53" y="284389"/>
            <a:ext cx="6694904" cy="474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20E45D6-A155-7C45-B547-6A49096E0DE0}"/>
              </a:ext>
            </a:extLst>
          </p:cNvPr>
          <p:cNvSpPr txBox="1"/>
          <p:nvPr/>
        </p:nvSpPr>
        <p:spPr>
          <a:xfrm rot="18560224">
            <a:off x="8589818" y="2618509"/>
            <a:ext cx="3228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C00000"/>
                </a:solidFill>
                <a:latin typeface="Matura MT Script Capitals" panose="03020802060602070202" pitchFamily="66" charset="77"/>
              </a:rPr>
              <a:t>Il faut secourir la santé mentale</a:t>
            </a:r>
          </a:p>
        </p:txBody>
      </p:sp>
    </p:spTree>
    <p:extLst>
      <p:ext uri="{BB962C8B-B14F-4D97-AF65-F5344CB8AC3E}">
        <p14:creationId xmlns:p14="http://schemas.microsoft.com/office/powerpoint/2010/main" val="156609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8546925"/>
              </p:ext>
            </p:extLst>
          </p:nvPr>
        </p:nvGraphicFramePr>
        <p:xfrm>
          <a:off x="838200" y="250666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re 5"/>
          <p:cNvSpPr>
            <a:spLocks noGrp="1"/>
          </p:cNvSpPr>
          <p:nvPr>
            <p:ph type="title"/>
          </p:nvPr>
        </p:nvSpPr>
        <p:spPr>
          <a:xfrm>
            <a:off x="670560" y="846138"/>
            <a:ext cx="10972800" cy="1143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2698039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FDAC81-6624-8240-A918-3A9CA6440F5A}"/>
              </a:ext>
            </a:extLst>
          </p:cNvPr>
          <p:cNvSpPr/>
          <p:nvPr/>
        </p:nvSpPr>
        <p:spPr>
          <a:xfrm>
            <a:off x="263237" y="1086645"/>
            <a:ext cx="48906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600" dirty="0">
                <a:solidFill>
                  <a:srgbClr val="727272"/>
                </a:solidFill>
                <a:latin typeface="Open Sans"/>
              </a:rPr>
              <a:t>Le Sénégal se situe à l’avancée la plus occidentale du continent africain dans l’Océan Atlantique, au confluent de l’Europe, de l’Afrique et des Amériques, et à un carrefour de grandes routes maritimes et aériennes.</a:t>
            </a:r>
            <a:endParaRPr lang="fr-FR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5D4E0D-38F2-4F4F-9781-2BB0CA210BB7}"/>
              </a:ext>
            </a:extLst>
          </p:cNvPr>
          <p:cNvSpPr/>
          <p:nvPr/>
        </p:nvSpPr>
        <p:spPr>
          <a:xfrm>
            <a:off x="263237" y="2593354"/>
            <a:ext cx="51123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600" dirty="0">
                <a:solidFill>
                  <a:srgbClr val="727272"/>
                </a:solidFill>
                <a:latin typeface="Open Sans"/>
              </a:rPr>
              <a:t>D’une superficie de 196 712 km2, il est limité au nord par la Mauritanie, à l’est par le Mali, au sud par la Guinée et la Guinée Bissau, à l’ouest par la Gambie, et par l’Océan Atlantique sur une façade de 500 km. Dakar (550 km2), la capitale, est une presqu’île située à l’extrême Ouest.</a:t>
            </a:r>
            <a:endParaRPr lang="fr-FR" sz="16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947B58E-69B4-644D-9417-EAB46B442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362" y="1235563"/>
            <a:ext cx="5831310" cy="4612566"/>
          </a:xfrm>
          <a:prstGeom prst="rect">
            <a:avLst/>
          </a:prstGeom>
        </p:spPr>
      </p:pic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29EB1D63-9F60-FC42-95A7-6FB379249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893819"/>
              </p:ext>
            </p:extLst>
          </p:nvPr>
        </p:nvGraphicFramePr>
        <p:xfrm>
          <a:off x="600362" y="4346284"/>
          <a:ext cx="4456547" cy="18328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65056">
                  <a:extLst>
                    <a:ext uri="{9D8B030D-6E8A-4147-A177-3AD203B41FA5}">
                      <a16:colId xmlns:a16="http://schemas.microsoft.com/office/drawing/2014/main" val="3592559577"/>
                    </a:ext>
                  </a:extLst>
                </a:gridCol>
                <a:gridCol w="1191491">
                  <a:extLst>
                    <a:ext uri="{9D8B030D-6E8A-4147-A177-3AD203B41FA5}">
                      <a16:colId xmlns:a16="http://schemas.microsoft.com/office/drawing/2014/main" val="3556276190"/>
                    </a:ext>
                  </a:extLst>
                </a:gridCol>
              </a:tblGrid>
              <a:tr h="458211">
                <a:tc>
                  <a:txBody>
                    <a:bodyPr/>
                    <a:lstStyle/>
                    <a:p>
                      <a:r>
                        <a:rPr lang="fr-FR" sz="1600" dirty="0"/>
                        <a:t>Population (en 2020)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16 705 608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518443"/>
                  </a:ext>
                </a:extLst>
              </a:tr>
              <a:tr h="4582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Population totale des femmes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8 391 358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739643"/>
                  </a:ext>
                </a:extLst>
              </a:tr>
              <a:tr h="458211">
                <a:tc>
                  <a:txBody>
                    <a:bodyPr/>
                    <a:lstStyle/>
                    <a:p>
                      <a:r>
                        <a:rPr lang="fr-CA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Superficie (km2)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196 712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893229"/>
                  </a:ext>
                </a:extLst>
              </a:tr>
              <a:tr h="458211">
                <a:tc>
                  <a:txBody>
                    <a:bodyPr/>
                    <a:lstStyle/>
                    <a:p>
                      <a:r>
                        <a:rPr lang="fr-CA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Densité (</a:t>
                      </a:r>
                      <a:r>
                        <a:rPr lang="fr-CA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Nbre</a:t>
                      </a:r>
                      <a:r>
                        <a:rPr lang="fr-CA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d’</a:t>
                      </a:r>
                      <a:r>
                        <a:rPr lang="fr-CA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hbts</a:t>
                      </a:r>
                      <a:r>
                        <a:rPr lang="fr-CA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/km2) en 2020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880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255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3618" y="443348"/>
            <a:ext cx="10702636" cy="4571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800" dirty="0"/>
              <a:t>Données agrégées sur la quantité de drogues saisies</a:t>
            </a:r>
            <a:endParaRPr lang="en-GB" sz="1100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3D3C1ECE-135B-E64C-AEFD-6D1B99EB31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759153"/>
              </p:ext>
            </p:extLst>
          </p:nvPr>
        </p:nvGraphicFramePr>
        <p:xfrm>
          <a:off x="318654" y="1378526"/>
          <a:ext cx="6317674" cy="42048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4674">
                  <a:extLst>
                    <a:ext uri="{9D8B030D-6E8A-4147-A177-3AD203B41FA5}">
                      <a16:colId xmlns:a16="http://schemas.microsoft.com/office/drawing/2014/main" val="1028142922"/>
                    </a:ext>
                  </a:extLst>
                </a:gridCol>
                <a:gridCol w="2021018">
                  <a:extLst>
                    <a:ext uri="{9D8B030D-6E8A-4147-A177-3AD203B41FA5}">
                      <a16:colId xmlns:a16="http://schemas.microsoft.com/office/drawing/2014/main" val="3975323695"/>
                    </a:ext>
                  </a:extLst>
                </a:gridCol>
                <a:gridCol w="2211982">
                  <a:extLst>
                    <a:ext uri="{9D8B030D-6E8A-4147-A177-3AD203B41FA5}">
                      <a16:colId xmlns:a16="http://schemas.microsoft.com/office/drawing/2014/main" val="4131479807"/>
                    </a:ext>
                  </a:extLst>
                </a:gridCol>
              </a:tblGrid>
              <a:tr h="855016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Type de drogues</a:t>
                      </a:r>
                    </a:p>
                    <a:p>
                      <a:pPr algn="ctr"/>
                      <a:endParaRPr lang="en-GB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G"/>
                        <a:t>Quantit</a:t>
                      </a:r>
                      <a:r>
                        <a:rPr lang="fr-FR" dirty="0" err="1"/>
                        <a:t>é</a:t>
                      </a:r>
                      <a:r>
                        <a:rPr lang="fr-FR" dirty="0"/>
                        <a:t> saisie</a:t>
                      </a:r>
                      <a:r>
                        <a:rPr lang="en-NG"/>
                        <a:t> </a:t>
                      </a:r>
                      <a:r>
                        <a:rPr lang="fr-FR" dirty="0"/>
                        <a:t>en </a:t>
                      </a:r>
                      <a:r>
                        <a:rPr lang="en-NG"/>
                        <a:t>2019</a:t>
                      </a:r>
                      <a:r>
                        <a:rPr lang="fr-FR" dirty="0"/>
                        <a:t> </a:t>
                      </a:r>
                      <a:endParaRPr lang="en-NG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G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Quanti</a:t>
                      </a:r>
                      <a:r>
                        <a:rPr lang="fr-FR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té saisie en</a:t>
                      </a:r>
                      <a:r>
                        <a:rPr lang="en-NG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477879"/>
                  </a:ext>
                </a:extLst>
              </a:tr>
              <a:tr h="661979">
                <a:tc>
                  <a:txBody>
                    <a:bodyPr/>
                    <a:lstStyle/>
                    <a:p>
                      <a:r>
                        <a:rPr lang="en-NG" dirty="0"/>
                        <a:t>Cannabis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3146,451 kg</a:t>
                      </a:r>
                      <a:endParaRPr lang="en-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20989,263 kg</a:t>
                      </a:r>
                      <a:endParaRPr lang="en-N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939508"/>
                  </a:ext>
                </a:extLst>
              </a:tr>
              <a:tr h="661979">
                <a:tc>
                  <a:txBody>
                    <a:bodyPr/>
                    <a:lstStyle/>
                    <a:p>
                      <a:r>
                        <a:rPr lang="en-NG"/>
                        <a:t>Heroin</a:t>
                      </a:r>
                      <a:r>
                        <a:rPr lang="fr-FR" dirty="0"/>
                        <a:t>e</a:t>
                      </a:r>
                      <a:endParaRPr lang="en-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effectLst/>
                        </a:rPr>
                        <a:t>0,017 g</a:t>
                      </a:r>
                      <a:endParaRPr lang="en-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3kg</a:t>
                      </a:r>
                      <a:endParaRPr lang="en-N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437010"/>
                  </a:ext>
                </a:extLst>
              </a:tr>
              <a:tr h="661979">
                <a:tc>
                  <a:txBody>
                    <a:bodyPr/>
                    <a:lstStyle/>
                    <a:p>
                      <a:r>
                        <a:rPr lang="en-NG" dirty="0"/>
                        <a:t>Cocaine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1200,4613 kg</a:t>
                      </a:r>
                      <a:endParaRPr lang="en-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132,361 kg</a:t>
                      </a:r>
                      <a:endParaRPr lang="en-N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875546"/>
                  </a:ext>
                </a:extLst>
              </a:tr>
              <a:tr h="701926">
                <a:tc>
                  <a:txBody>
                    <a:bodyPr/>
                    <a:lstStyle/>
                    <a:p>
                      <a:r>
                        <a:rPr lang="en-NG" dirty="0"/>
                        <a:t>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2,300 kg</a:t>
                      </a:r>
                      <a:endParaRPr lang="en-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7,6kg</a:t>
                      </a:r>
                      <a:endParaRPr lang="en-N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908607"/>
                  </a:ext>
                </a:extLst>
              </a:tr>
              <a:tr h="661979">
                <a:tc>
                  <a:txBody>
                    <a:bodyPr/>
                    <a:lstStyle/>
                    <a:p>
                      <a:r>
                        <a:rPr lang="fr-FR" dirty="0" err="1"/>
                        <a:t>Hashich</a:t>
                      </a:r>
                      <a:endParaRPr lang="en-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5162,515</a:t>
                      </a:r>
                      <a:endParaRPr lang="en-N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42799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D55FF139-6F95-4843-B527-4254320F2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157" y="1524000"/>
            <a:ext cx="3725333" cy="2095500"/>
          </a:xfrm>
          <a:prstGeom prst="rect">
            <a:avLst/>
          </a:prstGeom>
        </p:spPr>
      </p:pic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C51BBAE2-005A-9E4E-A271-2AB967075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184931"/>
              </p:ext>
            </p:extLst>
          </p:nvPr>
        </p:nvGraphicFramePr>
        <p:xfrm>
          <a:off x="7509164" y="4354560"/>
          <a:ext cx="4379575" cy="16001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6745">
                  <a:extLst>
                    <a:ext uri="{9D8B030D-6E8A-4147-A177-3AD203B41FA5}">
                      <a16:colId xmlns:a16="http://schemas.microsoft.com/office/drawing/2014/main" val="1032773689"/>
                    </a:ext>
                  </a:extLst>
                </a:gridCol>
                <a:gridCol w="1051859">
                  <a:extLst>
                    <a:ext uri="{9D8B030D-6E8A-4147-A177-3AD203B41FA5}">
                      <a16:colId xmlns:a16="http://schemas.microsoft.com/office/drawing/2014/main" val="3579893210"/>
                    </a:ext>
                  </a:extLst>
                </a:gridCol>
                <a:gridCol w="1360971">
                  <a:extLst>
                    <a:ext uri="{9D8B030D-6E8A-4147-A177-3AD203B41FA5}">
                      <a16:colId xmlns:a16="http://schemas.microsoft.com/office/drawing/2014/main" val="3522426711"/>
                    </a:ext>
                  </a:extLst>
                </a:gridCol>
              </a:tblGrid>
              <a:tr h="411404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G" dirty="0"/>
                        <a:t>2019</a:t>
                      </a:r>
                      <a:endParaRPr lang="en-NG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G" dirty="0"/>
                        <a:t>2020</a:t>
                      </a:r>
                      <a:endParaRPr lang="en-NG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729956"/>
                  </a:ext>
                </a:extLst>
              </a:tr>
              <a:tr h="279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Nombre de personnes arrêtées pour trafic</a:t>
                      </a:r>
                      <a:endParaRPr lang="en-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4268</a:t>
                      </a:r>
                      <a:endParaRPr lang="en-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4046</a:t>
                      </a:r>
                      <a:endParaRPr lang="en-N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5178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271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01267F09-FB0C-2543-819E-B839EE8D9C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7100336"/>
              </p:ext>
            </p:extLst>
          </p:nvPr>
        </p:nvGraphicFramePr>
        <p:xfrm>
          <a:off x="193964" y="835428"/>
          <a:ext cx="11679381" cy="58535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5346">
                  <a:extLst>
                    <a:ext uri="{9D8B030D-6E8A-4147-A177-3AD203B41FA5}">
                      <a16:colId xmlns:a16="http://schemas.microsoft.com/office/drawing/2014/main" val="3355704286"/>
                    </a:ext>
                  </a:extLst>
                </a:gridCol>
                <a:gridCol w="10474035">
                  <a:extLst>
                    <a:ext uri="{9D8B030D-6E8A-4147-A177-3AD203B41FA5}">
                      <a16:colId xmlns:a16="http://schemas.microsoft.com/office/drawing/2014/main" val="2788203434"/>
                    </a:ext>
                  </a:extLst>
                </a:gridCol>
              </a:tblGrid>
              <a:tr h="6082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Nations Unies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Convention de 1961 sur les stupéfiants ;</a:t>
                      </a:r>
                      <a:endParaRPr lang="fr-CA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Convention de 1971 sur les substances psychotropes ;</a:t>
                      </a:r>
                      <a:endParaRPr lang="fr-CA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Convention de 1988 sur le trafic illicite des stupéfiants et des substances psychotropes.</a:t>
                      </a:r>
                      <a:endParaRPr lang="fr-CA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549088"/>
                  </a:ext>
                </a:extLst>
              </a:tr>
              <a:tr h="6082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CEDEAO</a:t>
                      </a:r>
                      <a:endParaRPr lang="fr-CA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fr-CA" dirty="0"/>
                        <a:t>La Convention A/P1/7/92 relative à l’Entraide judiciaire en matière Pénale</a:t>
                      </a:r>
                      <a:endParaRPr lang="fr-F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CA" dirty="0"/>
                        <a:t>La Convention A/P1/8/94 sur l’Extradition</a:t>
                      </a:r>
                      <a:endParaRPr lang="fr-F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405730"/>
                  </a:ext>
                </a:extLst>
              </a:tr>
              <a:tr h="367146"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UEMOA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Directive du 02 juillet 2015 sur le Blanchiment des capitaux et le financement du terrorisme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364727"/>
                  </a:ext>
                </a:extLst>
              </a:tr>
              <a:tr h="608215">
                <a:tc>
                  <a:txBody>
                    <a:bodyPr/>
                    <a:lstStyle/>
                    <a:p>
                      <a:r>
                        <a:rPr lang="fr-FR" dirty="0"/>
                        <a:t>Sénégal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loi n°97-18 portant Code des drogues a été adoptée le 1</a:t>
                      </a:r>
                      <a:r>
                        <a:rPr lang="fr-FR" sz="180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décembre 1997. 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loi 2007-31 du 27 décembre 2007 appelée « Loi Abdou </a:t>
                      </a:r>
                      <a:r>
                        <a:rPr lang="fr-FR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Latif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GUEYE », qui a sanctionné le trafic de drogues de peines criminelles.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loi 2014-10 du 28 février 2014 portant Code des Douanes, qui autorise notamment les agents des Douanes à utiliser les techniques spéciales d’enquêtes (livraisons surveillées, infiltration et incitation à la vente).</a:t>
                      </a:r>
                      <a:endParaRPr lang="fr-CA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décret 97-1217 du 17 décembre 1997 portant création du CILD et fixant les règles de son organisation et de son fonctionnement ;</a:t>
                      </a:r>
                      <a:endParaRPr lang="fr-CA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décret 97-1218 du 17 décembre 1997 portant création de l’OCRTIS et fixant les règles de son organisation et de son fonctionnement ;</a:t>
                      </a:r>
                      <a:endParaRPr lang="fr-CA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décret 97-1219 du 17 décembre 1997 relatif aux mesures de traitement ;</a:t>
                      </a:r>
                      <a:endParaRPr lang="fr-CA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décret 97-1220 du 17 décembre 2017 fixant la liste des stupéfiants, des substances psychotropes et des précurseurs.</a:t>
                      </a:r>
                      <a:endParaRPr lang="fr-CA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décret 2004-1150 du 18 août 2004, portant création, organisation et fonctionnement de la Cellule Nationale de Traitement des Informations Financières (CENTIF)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795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269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C64984-C63F-DF4D-94EA-E60BAC33C021}"/>
              </a:ext>
            </a:extLst>
          </p:cNvPr>
          <p:cNvSpPr/>
          <p:nvPr/>
        </p:nvSpPr>
        <p:spPr>
          <a:xfrm>
            <a:off x="942109" y="168672"/>
            <a:ext cx="108758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SN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 DES STRUCTURES INTERVENANTS DANS LA  PRISE EN CHARGE DES ADDCITIONS</a:t>
            </a:r>
            <a:endParaRPr lang="fr-FR" sz="1600" dirty="0"/>
          </a:p>
        </p:txBody>
      </p:sp>
      <p:graphicFrame>
        <p:nvGraphicFramePr>
          <p:cNvPr id="8" name="Espace réservé du contenu 7">
            <a:extLst>
              <a:ext uri="{FF2B5EF4-FFF2-40B4-BE49-F238E27FC236}">
                <a16:creationId xmlns:a16="http://schemas.microsoft.com/office/drawing/2014/main" id="{5B6762CF-81B1-BE43-8565-F12F187C91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5007465"/>
              </p:ext>
            </p:extLst>
          </p:nvPr>
        </p:nvGraphicFramePr>
        <p:xfrm>
          <a:off x="346364" y="1302327"/>
          <a:ext cx="11360728" cy="5304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4436">
                  <a:extLst>
                    <a:ext uri="{9D8B030D-6E8A-4147-A177-3AD203B41FA5}">
                      <a16:colId xmlns:a16="http://schemas.microsoft.com/office/drawing/2014/main" val="182851450"/>
                    </a:ext>
                  </a:extLst>
                </a:gridCol>
                <a:gridCol w="1385455">
                  <a:extLst>
                    <a:ext uri="{9D8B030D-6E8A-4147-A177-3AD203B41FA5}">
                      <a16:colId xmlns:a16="http://schemas.microsoft.com/office/drawing/2014/main" val="392085876"/>
                    </a:ext>
                  </a:extLst>
                </a:gridCol>
                <a:gridCol w="842325">
                  <a:extLst>
                    <a:ext uri="{9D8B030D-6E8A-4147-A177-3AD203B41FA5}">
                      <a16:colId xmlns:a16="http://schemas.microsoft.com/office/drawing/2014/main" val="475563732"/>
                    </a:ext>
                  </a:extLst>
                </a:gridCol>
                <a:gridCol w="1160295">
                  <a:extLst>
                    <a:ext uri="{9D8B030D-6E8A-4147-A177-3AD203B41FA5}">
                      <a16:colId xmlns:a16="http://schemas.microsoft.com/office/drawing/2014/main" val="762716840"/>
                    </a:ext>
                  </a:extLst>
                </a:gridCol>
                <a:gridCol w="1569116">
                  <a:extLst>
                    <a:ext uri="{9D8B030D-6E8A-4147-A177-3AD203B41FA5}">
                      <a16:colId xmlns:a16="http://schemas.microsoft.com/office/drawing/2014/main" val="631797730"/>
                    </a:ext>
                  </a:extLst>
                </a:gridCol>
                <a:gridCol w="1569116">
                  <a:extLst>
                    <a:ext uri="{9D8B030D-6E8A-4147-A177-3AD203B41FA5}">
                      <a16:colId xmlns:a16="http://schemas.microsoft.com/office/drawing/2014/main" val="3756498319"/>
                    </a:ext>
                  </a:extLst>
                </a:gridCol>
                <a:gridCol w="1452140">
                  <a:extLst>
                    <a:ext uri="{9D8B030D-6E8A-4147-A177-3AD203B41FA5}">
                      <a16:colId xmlns:a16="http://schemas.microsoft.com/office/drawing/2014/main" val="2202700652"/>
                    </a:ext>
                  </a:extLst>
                </a:gridCol>
                <a:gridCol w="1137845">
                  <a:extLst>
                    <a:ext uri="{9D8B030D-6E8A-4147-A177-3AD203B41FA5}">
                      <a16:colId xmlns:a16="http://schemas.microsoft.com/office/drawing/2014/main" val="264766257"/>
                    </a:ext>
                  </a:extLst>
                </a:gridCol>
              </a:tblGrid>
              <a:tr h="11311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 dirty="0">
                          <a:effectLst/>
                        </a:rPr>
                        <a:t>NOM DE LA STRUCTURE</a:t>
                      </a:r>
                      <a:endParaRPr lang="fr-C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REGIONS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TYPES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168061"/>
                  </a:ext>
                </a:extLst>
              </a:tr>
              <a:tr h="32295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Hôpital psychiatrique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Centre de santé mentale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Service de psychiatrie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Service de pédopsychiatrie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Centre d’addictologie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Centre de réinsertion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extLst>
                  <a:ext uri="{0D108BD9-81ED-4DB2-BD59-A6C34878D82A}">
                    <a16:rowId xmlns:a16="http://schemas.microsoft.com/office/drawing/2014/main" val="3750572776"/>
                  </a:ext>
                </a:extLst>
              </a:tr>
              <a:tr h="3229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Clinique Moussa DIOP CHNU Fann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Dakar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/>
                </a:tc>
                <a:extLst>
                  <a:ext uri="{0D108BD9-81ED-4DB2-BD59-A6C34878D82A}">
                    <a16:rowId xmlns:a16="http://schemas.microsoft.com/office/drawing/2014/main" val="3328300778"/>
                  </a:ext>
                </a:extLst>
              </a:tr>
              <a:tr h="113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CEPIAD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Dakar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/>
                </a:tc>
                <a:extLst>
                  <a:ext uri="{0D108BD9-81ED-4DB2-BD59-A6C34878D82A}">
                    <a16:rowId xmlns:a16="http://schemas.microsoft.com/office/drawing/2014/main" val="957156948"/>
                  </a:ext>
                </a:extLst>
              </a:tr>
              <a:tr h="218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Pédopsychiatrie Keur Xaléyi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Dakar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/>
                </a:tc>
                <a:extLst>
                  <a:ext uri="{0D108BD9-81ED-4DB2-BD59-A6C34878D82A}">
                    <a16:rowId xmlns:a16="http://schemas.microsoft.com/office/drawing/2014/main" val="2327112922"/>
                  </a:ext>
                </a:extLst>
              </a:tr>
              <a:tr h="218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Le pavillon France HPD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Dakar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/>
                </a:tc>
                <a:extLst>
                  <a:ext uri="{0D108BD9-81ED-4DB2-BD59-A6C34878D82A}">
                    <a16:rowId xmlns:a16="http://schemas.microsoft.com/office/drawing/2014/main" val="2388974693"/>
                  </a:ext>
                </a:extLst>
              </a:tr>
              <a:tr h="218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CHNP de Thiaroye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Dakar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/>
                </a:tc>
                <a:extLst>
                  <a:ext uri="{0D108BD9-81ED-4DB2-BD59-A6C34878D82A}">
                    <a16:rowId xmlns:a16="http://schemas.microsoft.com/office/drawing/2014/main" val="3815909440"/>
                  </a:ext>
                </a:extLst>
              </a:tr>
              <a:tr h="218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Centre Émile Badiane 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Ziguinchor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/>
                </a:tc>
                <a:extLst>
                  <a:ext uri="{0D108BD9-81ED-4DB2-BD59-A6C34878D82A}">
                    <a16:rowId xmlns:a16="http://schemas.microsoft.com/office/drawing/2014/main" val="3950797973"/>
                  </a:ext>
                </a:extLst>
              </a:tr>
              <a:tr h="218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Dalal Xël de Fatick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Fatick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/>
                </a:tc>
                <a:extLst>
                  <a:ext uri="{0D108BD9-81ED-4DB2-BD59-A6C34878D82A}">
                    <a16:rowId xmlns:a16="http://schemas.microsoft.com/office/drawing/2014/main" val="2623477001"/>
                  </a:ext>
                </a:extLst>
              </a:tr>
              <a:tr h="218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Dalal Xël de Thiés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Thiès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/>
                </a:tc>
                <a:extLst>
                  <a:ext uri="{0D108BD9-81ED-4DB2-BD59-A6C34878D82A}">
                    <a16:rowId xmlns:a16="http://schemas.microsoft.com/office/drawing/2014/main" val="67148073"/>
                  </a:ext>
                </a:extLst>
              </a:tr>
              <a:tr h="3229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Centre psychiatrique Tambacounda 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Tambacounda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/>
                </a:tc>
                <a:extLst>
                  <a:ext uri="{0D108BD9-81ED-4DB2-BD59-A6C34878D82A}">
                    <a16:rowId xmlns:a16="http://schemas.microsoft.com/office/drawing/2014/main" val="2456887412"/>
                  </a:ext>
                </a:extLst>
              </a:tr>
              <a:tr h="3229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Service de psychiatrie HR  de Louga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Louga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/>
                </a:tc>
                <a:extLst>
                  <a:ext uri="{0D108BD9-81ED-4DB2-BD59-A6C34878D82A}">
                    <a16:rowId xmlns:a16="http://schemas.microsoft.com/office/drawing/2014/main" val="3207543573"/>
                  </a:ext>
                </a:extLst>
              </a:tr>
              <a:tr h="3229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Service de psychiatrie HR de Saint Louis 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Saint Louis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 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/>
                </a:tc>
                <a:extLst>
                  <a:ext uri="{0D108BD9-81ED-4DB2-BD59-A6C34878D82A}">
                    <a16:rowId xmlns:a16="http://schemas.microsoft.com/office/drawing/2014/main" val="3953006169"/>
                  </a:ext>
                </a:extLst>
              </a:tr>
              <a:tr h="3229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Centre de réinsertion de Kaolack.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Kaolack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SN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/>
                </a:tc>
                <a:extLst>
                  <a:ext uri="{0D108BD9-81ED-4DB2-BD59-A6C34878D82A}">
                    <a16:rowId xmlns:a16="http://schemas.microsoft.com/office/drawing/2014/main" val="2159160066"/>
                  </a:ext>
                </a:extLst>
              </a:tr>
              <a:tr h="3229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Service de </a:t>
                      </a:r>
                      <a:r>
                        <a:rPr lang="fr-FR" sz="1100">
                          <a:effectLst/>
                        </a:rPr>
                        <a:t>psychiatrie</a:t>
                      </a:r>
                      <a:r>
                        <a:rPr lang="fr-CA" sz="1100">
                          <a:effectLst/>
                        </a:rPr>
                        <a:t> HD de Mbour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Thiès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endParaRPr lang="fr-C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endParaRPr lang="fr-C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endParaRPr lang="fr-C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endParaRPr lang="fr-C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endParaRPr lang="fr-C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/>
                </a:tc>
                <a:extLst>
                  <a:ext uri="{0D108BD9-81ED-4DB2-BD59-A6C34878D82A}">
                    <a16:rowId xmlns:a16="http://schemas.microsoft.com/office/drawing/2014/main" val="3796831712"/>
                  </a:ext>
                </a:extLst>
              </a:tr>
              <a:tr h="3229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Service de psychiatrie de HMO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Dakar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endParaRPr lang="fr-C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endParaRPr lang="fr-C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endParaRPr lang="fr-C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endParaRPr lang="fr-C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endParaRPr lang="fr-C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/>
                </a:tc>
                <a:extLst>
                  <a:ext uri="{0D108BD9-81ED-4DB2-BD59-A6C34878D82A}">
                    <a16:rowId xmlns:a16="http://schemas.microsoft.com/office/drawing/2014/main" val="1069451972"/>
                  </a:ext>
                </a:extLst>
              </a:tr>
              <a:tr h="427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Service de psychiatrie de l’hôpital régional de Sedhiou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Sédhiou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X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/>
                </a:tc>
                <a:extLst>
                  <a:ext uri="{0D108BD9-81ED-4DB2-BD59-A6C34878D82A}">
                    <a16:rowId xmlns:a16="http://schemas.microsoft.com/office/drawing/2014/main" val="1275856606"/>
                  </a:ext>
                </a:extLst>
              </a:tr>
              <a:tr h="427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Service de psychiatrie de l’hôpital régional de Diourbel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Diourbel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X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 </a:t>
                      </a:r>
                      <a:endParaRPr lang="fr-C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2" marR="50222" marT="7459" marB="0"/>
                </a:tc>
                <a:extLst>
                  <a:ext uri="{0D108BD9-81ED-4DB2-BD59-A6C34878D82A}">
                    <a16:rowId xmlns:a16="http://schemas.microsoft.com/office/drawing/2014/main" val="1455116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193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417049"/>
              </p:ext>
            </p:extLst>
          </p:nvPr>
        </p:nvGraphicFramePr>
        <p:xfrm>
          <a:off x="326492" y="798843"/>
          <a:ext cx="5866488" cy="314970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563196">
                  <a:extLst>
                    <a:ext uri="{9D8B030D-6E8A-4147-A177-3AD203B41FA5}">
                      <a16:colId xmlns:a16="http://schemas.microsoft.com/office/drawing/2014/main" val="6637"/>
                    </a:ext>
                  </a:extLst>
                </a:gridCol>
                <a:gridCol w="1150643">
                  <a:extLst>
                    <a:ext uri="{9D8B030D-6E8A-4147-A177-3AD203B41FA5}">
                      <a16:colId xmlns:a16="http://schemas.microsoft.com/office/drawing/2014/main" val="1467428365"/>
                    </a:ext>
                  </a:extLst>
                </a:gridCol>
                <a:gridCol w="1152649">
                  <a:extLst>
                    <a:ext uri="{9D8B030D-6E8A-4147-A177-3AD203B41FA5}">
                      <a16:colId xmlns:a16="http://schemas.microsoft.com/office/drawing/2014/main" val="48892736"/>
                    </a:ext>
                  </a:extLst>
                </a:gridCol>
              </a:tblGrid>
              <a:tr h="93898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914400" algn="l"/>
                          <a:tab pos="1371600" algn="l"/>
                        </a:tabLst>
                      </a:pPr>
                      <a:r>
                        <a:rPr lang="en-US" sz="1800" dirty="0">
                          <a:effectLst/>
                        </a:rPr>
                        <a:t>INDICATEURS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1303020" algn="l"/>
                        </a:tabLst>
                      </a:pPr>
                      <a:r>
                        <a:rPr lang="en-US" sz="1800" kern="1200" dirty="0">
                          <a:effectLst/>
                        </a:rPr>
                        <a:t>RESULTAT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1303020" algn="l"/>
                        </a:tabLst>
                      </a:pPr>
                      <a:r>
                        <a:rPr lang="en-US" sz="1800" kern="1200" dirty="0">
                          <a:effectLst/>
                        </a:rPr>
                        <a:t>2020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1303020" algn="l"/>
                        </a:tabLst>
                      </a:pPr>
                      <a:r>
                        <a:rPr lang="en-US" sz="1800" dirty="0">
                          <a:effectLst/>
                        </a:rPr>
                        <a:t>RESULTATS2019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5819836"/>
                  </a:ext>
                </a:extLst>
              </a:tr>
              <a:tr h="44214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914400" algn="l"/>
                          <a:tab pos="1371600" algn="l"/>
                        </a:tabLst>
                      </a:pPr>
                      <a:r>
                        <a:rPr lang="fr-FR" sz="1800" dirty="0">
                          <a:effectLst/>
                        </a:rPr>
                        <a:t>Nombre de structures fonctionnelles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1303020" algn="l"/>
                        </a:tabLst>
                      </a:pPr>
                      <a:r>
                        <a:rPr lang="en-US" sz="1800" dirty="0">
                          <a:effectLst/>
                        </a:rPr>
                        <a:t>15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1303020" algn="l"/>
                        </a:tabLst>
                      </a:pPr>
                      <a:r>
                        <a:rPr lang="fr-FR" sz="1800" dirty="0">
                          <a:effectLst/>
                        </a:rPr>
                        <a:t>13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0918648"/>
                  </a:ext>
                </a:extLst>
              </a:tr>
              <a:tr h="44214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914400" algn="l"/>
                          <a:tab pos="1371600" algn="l"/>
                        </a:tabLst>
                      </a:pPr>
                      <a:r>
                        <a:rPr lang="fr-FR" sz="1800" noProof="0" dirty="0">
                          <a:effectLst/>
                        </a:rPr>
                        <a:t>Nombre</a:t>
                      </a:r>
                      <a:r>
                        <a:rPr lang="en-US" sz="1800" dirty="0">
                          <a:effectLst/>
                        </a:rPr>
                        <a:t> de </a:t>
                      </a:r>
                      <a:r>
                        <a:rPr lang="fr-FR" sz="1800" noProof="0" dirty="0">
                          <a:effectLst/>
                        </a:rPr>
                        <a:t>psychiatres</a:t>
                      </a:r>
                      <a:endParaRPr lang="fr-FR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1303020" algn="l"/>
                        </a:tabLst>
                      </a:pPr>
                      <a:r>
                        <a:rPr lang="en-US" sz="1800" dirty="0">
                          <a:effectLst/>
                        </a:rPr>
                        <a:t>43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1303020" algn="l"/>
                        </a:tabLst>
                      </a:pPr>
                      <a:r>
                        <a:rPr lang="en-US" sz="1800" dirty="0">
                          <a:effectLst/>
                        </a:rPr>
                        <a:t>38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4516055"/>
                  </a:ext>
                </a:extLst>
              </a:tr>
              <a:tr h="44214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1303020" algn="l"/>
                        </a:tabLst>
                      </a:pPr>
                      <a:r>
                        <a:rPr lang="fr-FR" sz="1800" noProof="0" dirty="0">
                          <a:effectLst/>
                        </a:rPr>
                        <a:t>Nombre</a:t>
                      </a:r>
                      <a:r>
                        <a:rPr lang="en-US" sz="1800" dirty="0">
                          <a:effectLst/>
                        </a:rPr>
                        <a:t> de </a:t>
                      </a:r>
                      <a:r>
                        <a:rPr lang="fr-FR" sz="1800" noProof="0" dirty="0">
                          <a:effectLst/>
                        </a:rPr>
                        <a:t>lits</a:t>
                      </a:r>
                      <a:endParaRPr lang="fr-FR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1303020" algn="l"/>
                        </a:tabLst>
                      </a:pPr>
                      <a:r>
                        <a:rPr lang="en-US" sz="1800" dirty="0">
                          <a:effectLst/>
                        </a:rPr>
                        <a:t>391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1303020" algn="l"/>
                        </a:tabLst>
                      </a:pPr>
                      <a:r>
                        <a:rPr lang="en-US" sz="1800" dirty="0">
                          <a:effectLst/>
                        </a:rPr>
                        <a:t>363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0897629"/>
                  </a:ext>
                </a:extLst>
              </a:tr>
              <a:tr h="44214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1303020" algn="l"/>
                        </a:tabLst>
                      </a:pPr>
                      <a:r>
                        <a:rPr lang="fr-FR" sz="1800" dirty="0">
                          <a:effectLst/>
                        </a:rPr>
                        <a:t>Nombre de décès enregistrés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1303020" algn="l"/>
                        </a:tabLst>
                      </a:pPr>
                      <a:r>
                        <a:rPr lang="en-US" sz="1800" dirty="0">
                          <a:effectLst/>
                        </a:rPr>
                        <a:t>11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1303020" algn="l"/>
                        </a:tabLst>
                      </a:pPr>
                      <a:r>
                        <a:rPr lang="fr-FR" sz="1800" dirty="0">
                          <a:effectLst/>
                        </a:rPr>
                        <a:t>13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2281309"/>
                  </a:ext>
                </a:extLst>
              </a:tr>
              <a:tr h="44214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1303020" algn="l"/>
                        </a:tabLst>
                      </a:pPr>
                      <a:r>
                        <a:rPr lang="fr-FR" sz="1800" dirty="0">
                          <a:effectLst/>
                        </a:rPr>
                        <a:t>Durée moyenne de séjour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1303020" algn="l"/>
                        </a:tabLst>
                      </a:pPr>
                      <a:r>
                        <a:rPr lang="en-US" sz="1800" dirty="0">
                          <a:effectLst/>
                        </a:rPr>
                        <a:t>15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1303020" algn="l"/>
                        </a:tabLst>
                      </a:pPr>
                      <a:r>
                        <a:rPr lang="fr-FR" sz="1800" dirty="0">
                          <a:effectLst/>
                        </a:rPr>
                        <a:t>21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7453581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2A3F2F6F-EB1E-FB49-A03B-7D080DD12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253536"/>
              </p:ext>
            </p:extLst>
          </p:nvPr>
        </p:nvGraphicFramePr>
        <p:xfrm>
          <a:off x="5084619" y="4149436"/>
          <a:ext cx="6511638" cy="22929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32909">
                  <a:extLst>
                    <a:ext uri="{9D8B030D-6E8A-4147-A177-3AD203B41FA5}">
                      <a16:colId xmlns:a16="http://schemas.microsoft.com/office/drawing/2014/main" val="4173930127"/>
                    </a:ext>
                  </a:extLst>
                </a:gridCol>
                <a:gridCol w="1482437">
                  <a:extLst>
                    <a:ext uri="{9D8B030D-6E8A-4147-A177-3AD203B41FA5}">
                      <a16:colId xmlns:a16="http://schemas.microsoft.com/office/drawing/2014/main" val="4220429091"/>
                    </a:ext>
                  </a:extLst>
                </a:gridCol>
                <a:gridCol w="1496292">
                  <a:extLst>
                    <a:ext uri="{9D8B030D-6E8A-4147-A177-3AD203B41FA5}">
                      <a16:colId xmlns:a16="http://schemas.microsoft.com/office/drawing/2014/main" val="1978753001"/>
                    </a:ext>
                  </a:extLst>
                </a:gridCol>
              </a:tblGrid>
              <a:tr h="458585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INDICATEURS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71927"/>
                  </a:ext>
                </a:extLst>
              </a:tr>
              <a:tr h="458585">
                <a:tc>
                  <a:txBody>
                    <a:bodyPr/>
                    <a:lstStyle/>
                    <a:p>
                      <a:r>
                        <a:rPr lang="fr-FR" dirty="0"/>
                        <a:t>Nombre de consultants 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6489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3045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838192"/>
                  </a:ext>
                </a:extLst>
              </a:tr>
              <a:tr h="458585">
                <a:tc>
                  <a:txBody>
                    <a:bodyPr/>
                    <a:lstStyle/>
                    <a:p>
                      <a:r>
                        <a:rPr lang="fr-FR" dirty="0"/>
                        <a:t>Nombre de nouveaux cas 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2708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1612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26178"/>
                  </a:ext>
                </a:extLst>
              </a:tr>
              <a:tr h="458585">
                <a:tc>
                  <a:txBody>
                    <a:bodyPr/>
                    <a:lstStyle/>
                    <a:p>
                      <a:r>
                        <a:rPr lang="fr-FR" dirty="0"/>
                        <a:t>Nombre de cas d’hospitalisation 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243902"/>
                  </a:ext>
                </a:extLst>
              </a:tr>
              <a:tr h="458585">
                <a:tc>
                  <a:txBody>
                    <a:bodyPr/>
                    <a:lstStyle/>
                    <a:p>
                      <a:r>
                        <a:rPr lang="fr-FR" dirty="0"/>
                        <a:t>Age moyen (𝛍) en année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32,3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260345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B9849969-BE8D-6742-BF4D-3C7C7B54D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901" y="1451912"/>
            <a:ext cx="3642656" cy="173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52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ce réservé du contenu 2">
            <a:extLst>
              <a:ext uri="{FF2B5EF4-FFF2-40B4-BE49-F238E27FC236}">
                <a16:creationId xmlns:a16="http://schemas.microsoft.com/office/drawing/2014/main" id="{A79937E4-D4B9-6349-AF16-0CB68473C3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164924"/>
              </p:ext>
            </p:extLst>
          </p:nvPr>
        </p:nvGraphicFramePr>
        <p:xfrm>
          <a:off x="609600" y="1018309"/>
          <a:ext cx="4765965" cy="531799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38079">
                  <a:extLst>
                    <a:ext uri="{9D8B030D-6E8A-4147-A177-3AD203B41FA5}">
                      <a16:colId xmlns:a16="http://schemas.microsoft.com/office/drawing/2014/main" val="3920625633"/>
                    </a:ext>
                  </a:extLst>
                </a:gridCol>
                <a:gridCol w="747425">
                  <a:extLst>
                    <a:ext uri="{9D8B030D-6E8A-4147-A177-3AD203B41FA5}">
                      <a16:colId xmlns:a16="http://schemas.microsoft.com/office/drawing/2014/main" val="3973914668"/>
                    </a:ext>
                  </a:extLst>
                </a:gridCol>
                <a:gridCol w="780159">
                  <a:extLst>
                    <a:ext uri="{9D8B030D-6E8A-4147-A177-3AD203B41FA5}">
                      <a16:colId xmlns:a16="http://schemas.microsoft.com/office/drawing/2014/main" val="216064441"/>
                    </a:ext>
                  </a:extLst>
                </a:gridCol>
                <a:gridCol w="741968">
                  <a:extLst>
                    <a:ext uri="{9D8B030D-6E8A-4147-A177-3AD203B41FA5}">
                      <a16:colId xmlns:a16="http://schemas.microsoft.com/office/drawing/2014/main" val="1641136598"/>
                    </a:ext>
                  </a:extLst>
                </a:gridCol>
                <a:gridCol w="758334">
                  <a:extLst>
                    <a:ext uri="{9D8B030D-6E8A-4147-A177-3AD203B41FA5}">
                      <a16:colId xmlns:a16="http://schemas.microsoft.com/office/drawing/2014/main" val="2455618070"/>
                    </a:ext>
                  </a:extLst>
                </a:gridCol>
              </a:tblGrid>
              <a:tr h="859494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Substances</a:t>
                      </a:r>
                      <a:endParaRPr lang="fr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Année de déclaration (2019)</a:t>
                      </a:r>
                      <a:endParaRPr lang="fr-C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Année de déclaration (2020)</a:t>
                      </a:r>
                      <a:endParaRPr lang="fr-C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203776"/>
                  </a:ext>
                </a:extLst>
              </a:tr>
              <a:tr h="4857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N</a:t>
                      </a:r>
                      <a:endParaRPr lang="fr-C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%</a:t>
                      </a:r>
                      <a:endParaRPr lang="fr-C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N</a:t>
                      </a:r>
                      <a:endParaRPr lang="fr-C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%</a:t>
                      </a:r>
                      <a:endParaRPr lang="fr-C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 anchor="ctr"/>
                </a:tc>
                <a:extLst>
                  <a:ext uri="{0D108BD9-81ED-4DB2-BD59-A6C34878D82A}">
                    <a16:rowId xmlns:a16="http://schemas.microsoft.com/office/drawing/2014/main" val="1694542983"/>
                  </a:ext>
                </a:extLst>
              </a:tr>
              <a:tr h="4857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Alcool</a:t>
                      </a:r>
                      <a:endParaRPr lang="fr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409</a:t>
                      </a:r>
                      <a:endParaRPr lang="fr-C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15,1</a:t>
                      </a:r>
                      <a:endParaRPr lang="fr-C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473</a:t>
                      </a:r>
                      <a:endParaRPr lang="fr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15,53</a:t>
                      </a:r>
                      <a:endParaRPr lang="fr-C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 anchor="ctr"/>
                </a:tc>
                <a:extLst>
                  <a:ext uri="{0D108BD9-81ED-4DB2-BD59-A6C34878D82A}">
                    <a16:rowId xmlns:a16="http://schemas.microsoft.com/office/drawing/2014/main" val="3728892495"/>
                  </a:ext>
                </a:extLst>
              </a:tr>
              <a:tr h="4857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FF0000"/>
                          </a:solidFill>
                          <a:effectLst/>
                        </a:rPr>
                        <a:t>Cannabis</a:t>
                      </a:r>
                      <a:endParaRPr lang="fr-CA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FF0000"/>
                          </a:solidFill>
                          <a:effectLst/>
                        </a:rPr>
                        <a:t>1 541</a:t>
                      </a:r>
                      <a:endParaRPr lang="fr-CA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FF0000"/>
                          </a:solidFill>
                          <a:effectLst/>
                        </a:rPr>
                        <a:t>56,9</a:t>
                      </a:r>
                      <a:endParaRPr lang="fr-CA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FF0000"/>
                          </a:solidFill>
                          <a:effectLst/>
                        </a:rPr>
                        <a:t>2 136</a:t>
                      </a:r>
                      <a:endParaRPr lang="fr-CA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FF0000"/>
                          </a:solidFill>
                          <a:effectLst/>
                        </a:rPr>
                        <a:t>70,14</a:t>
                      </a:r>
                      <a:endParaRPr lang="fr-CA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 anchor="ctr"/>
                </a:tc>
                <a:extLst>
                  <a:ext uri="{0D108BD9-81ED-4DB2-BD59-A6C34878D82A}">
                    <a16:rowId xmlns:a16="http://schemas.microsoft.com/office/drawing/2014/main" val="2129521507"/>
                  </a:ext>
                </a:extLst>
              </a:tr>
              <a:tr h="4857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Cocaïne</a:t>
                      </a:r>
                      <a:endParaRPr lang="fr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51</a:t>
                      </a:r>
                      <a:endParaRPr lang="fr-C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1,88</a:t>
                      </a:r>
                      <a:endParaRPr lang="fr-C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68</a:t>
                      </a:r>
                      <a:endParaRPr lang="fr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2,23</a:t>
                      </a:r>
                      <a:endParaRPr lang="fr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 anchor="ctr"/>
                </a:tc>
                <a:extLst>
                  <a:ext uri="{0D108BD9-81ED-4DB2-BD59-A6C34878D82A}">
                    <a16:rowId xmlns:a16="http://schemas.microsoft.com/office/drawing/2014/main" val="3437086320"/>
                  </a:ext>
                </a:extLst>
              </a:tr>
              <a:tr h="4857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Héroïne</a:t>
                      </a:r>
                      <a:endParaRPr lang="fr-C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78</a:t>
                      </a:r>
                      <a:endParaRPr lang="fr-C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2,88</a:t>
                      </a:r>
                      <a:endParaRPr lang="fr-C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33</a:t>
                      </a:r>
                      <a:endParaRPr lang="fr-C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1,08</a:t>
                      </a:r>
                      <a:endParaRPr lang="fr-C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 anchor="ctr"/>
                </a:tc>
                <a:extLst>
                  <a:ext uri="{0D108BD9-81ED-4DB2-BD59-A6C34878D82A}">
                    <a16:rowId xmlns:a16="http://schemas.microsoft.com/office/drawing/2014/main" val="4143671321"/>
                  </a:ext>
                </a:extLst>
              </a:tr>
              <a:tr h="4857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MEVL/MSO</a:t>
                      </a:r>
                      <a:endParaRPr lang="fr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163</a:t>
                      </a:r>
                      <a:endParaRPr lang="fr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6,02</a:t>
                      </a:r>
                      <a:endParaRPr lang="fr-C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24</a:t>
                      </a:r>
                      <a:endParaRPr lang="fr-C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0,78</a:t>
                      </a:r>
                      <a:endParaRPr lang="fr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 anchor="ctr"/>
                </a:tc>
                <a:extLst>
                  <a:ext uri="{0D108BD9-81ED-4DB2-BD59-A6C34878D82A}">
                    <a16:rowId xmlns:a16="http://schemas.microsoft.com/office/drawing/2014/main" val="2980595479"/>
                  </a:ext>
                </a:extLst>
              </a:tr>
              <a:tr h="4857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Solvants</a:t>
                      </a:r>
                    </a:p>
                  </a:txBody>
                  <a:tcPr marL="36278" marR="36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291</a:t>
                      </a:r>
                      <a:endParaRPr lang="fr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10,74</a:t>
                      </a:r>
                      <a:endParaRPr lang="fr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200</a:t>
                      </a:r>
                      <a:endParaRPr lang="fr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6,57</a:t>
                      </a:r>
                      <a:endParaRPr lang="fr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 anchor="ctr"/>
                </a:tc>
                <a:extLst>
                  <a:ext uri="{0D108BD9-81ED-4DB2-BD59-A6C34878D82A}">
                    <a16:rowId xmlns:a16="http://schemas.microsoft.com/office/drawing/2014/main" val="3798945008"/>
                  </a:ext>
                </a:extLst>
              </a:tr>
              <a:tr h="8594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Poly-consommation</a:t>
                      </a:r>
                      <a:endParaRPr lang="fr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175</a:t>
                      </a:r>
                      <a:endParaRPr lang="fr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6,46</a:t>
                      </a:r>
                      <a:endParaRPr lang="fr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111</a:t>
                      </a:r>
                      <a:endParaRPr lang="fr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3,64</a:t>
                      </a:r>
                      <a:endParaRPr lang="fr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 anchor="ctr"/>
                </a:tc>
                <a:extLst>
                  <a:ext uri="{0D108BD9-81ED-4DB2-BD59-A6C34878D82A}">
                    <a16:rowId xmlns:a16="http://schemas.microsoft.com/office/drawing/2014/main" val="194687815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2399332-9EFE-F845-B60A-F81E0CFFE517}"/>
              </a:ext>
            </a:extLst>
          </p:cNvPr>
          <p:cNvSpPr/>
          <p:nvPr/>
        </p:nvSpPr>
        <p:spPr>
          <a:xfrm>
            <a:off x="1094510" y="224091"/>
            <a:ext cx="42810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Aperçu des données sur le traitement de la demande de drogue </a:t>
            </a:r>
            <a:endParaRPr lang="fr-FR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6E850FB3-9544-0C45-AF1D-7087DC098D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422796"/>
              </p:ext>
            </p:extLst>
          </p:nvPr>
        </p:nvGraphicFramePr>
        <p:xfrm>
          <a:off x="6903026" y="1323089"/>
          <a:ext cx="4197928" cy="5014801"/>
        </p:xfrm>
        <a:graphic>
          <a:graphicData uri="http://schemas.openxmlformats.org/drawingml/2006/table">
            <a:tbl>
              <a:tblPr firstRow="1" firstCol="1" bandRow="1"/>
              <a:tblGrid>
                <a:gridCol w="1478897">
                  <a:extLst>
                    <a:ext uri="{9D8B030D-6E8A-4147-A177-3AD203B41FA5}">
                      <a16:colId xmlns:a16="http://schemas.microsoft.com/office/drawing/2014/main" val="3767565824"/>
                    </a:ext>
                  </a:extLst>
                </a:gridCol>
                <a:gridCol w="1250449">
                  <a:extLst>
                    <a:ext uri="{9D8B030D-6E8A-4147-A177-3AD203B41FA5}">
                      <a16:colId xmlns:a16="http://schemas.microsoft.com/office/drawing/2014/main" val="2101883176"/>
                    </a:ext>
                  </a:extLst>
                </a:gridCol>
                <a:gridCol w="1468582">
                  <a:extLst>
                    <a:ext uri="{9D8B030D-6E8A-4147-A177-3AD203B41FA5}">
                      <a16:colId xmlns:a16="http://schemas.microsoft.com/office/drawing/2014/main" val="3800401955"/>
                    </a:ext>
                  </a:extLst>
                </a:gridCol>
              </a:tblGrid>
              <a:tr h="68951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SN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Groupe d’âge </a:t>
                      </a:r>
                      <a:endParaRPr lang="fr-C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" marR="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Fréquences</a:t>
                      </a:r>
                      <a:endParaRPr lang="fr-C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" marR="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318620"/>
                  </a:ext>
                </a:extLst>
              </a:tr>
              <a:tr h="27172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SN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fr-C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" marR="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SN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fr-CA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" marR="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196687"/>
                  </a:ext>
                </a:extLst>
              </a:tr>
              <a:tr h="271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SN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Moins de 14</a:t>
                      </a:r>
                      <a:endParaRPr lang="fr-C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" marR="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SN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C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" marR="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SN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CA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" marR="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599427"/>
                  </a:ext>
                </a:extLst>
              </a:tr>
              <a:tr h="271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SN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15-19</a:t>
                      </a:r>
                      <a:endParaRPr lang="fr-C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" marR="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SN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370</a:t>
                      </a:r>
                      <a:endParaRPr lang="fr-CA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" marR="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SN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13,93</a:t>
                      </a:r>
                      <a:endParaRPr lang="fr-CA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" marR="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7714845"/>
                  </a:ext>
                </a:extLst>
              </a:tr>
              <a:tr h="271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SN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20-24</a:t>
                      </a:r>
                      <a:endParaRPr lang="fr-CA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" marR="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SN" sz="16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898</a:t>
                      </a:r>
                      <a:endParaRPr lang="fr-CA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" marR="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SN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33,81</a:t>
                      </a:r>
                      <a:endParaRPr lang="fr-CA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" marR="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95631"/>
                  </a:ext>
                </a:extLst>
              </a:tr>
              <a:tr h="271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SN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25-29</a:t>
                      </a:r>
                      <a:endParaRPr lang="fr-C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" marR="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SN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447</a:t>
                      </a:r>
                      <a:endParaRPr lang="fr-C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" marR="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SN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16,83</a:t>
                      </a:r>
                      <a:endParaRPr lang="fr-C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" marR="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2324"/>
                  </a:ext>
                </a:extLst>
              </a:tr>
              <a:tr h="271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SN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30-34</a:t>
                      </a:r>
                      <a:endParaRPr lang="fr-C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" marR="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SN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352</a:t>
                      </a:r>
                      <a:endParaRPr lang="fr-CA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" marR="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SN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13,25</a:t>
                      </a:r>
                      <a:endParaRPr lang="fr-CA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" marR="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190827"/>
                  </a:ext>
                </a:extLst>
              </a:tr>
              <a:tr h="271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SN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35-39</a:t>
                      </a:r>
                      <a:endParaRPr lang="fr-C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" marR="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SN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275</a:t>
                      </a:r>
                      <a:endParaRPr lang="fr-C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" marR="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SN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10,36</a:t>
                      </a:r>
                      <a:endParaRPr lang="fr-CA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" marR="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57760"/>
                  </a:ext>
                </a:extLst>
              </a:tr>
              <a:tr h="271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SN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40-44</a:t>
                      </a:r>
                      <a:endParaRPr lang="fr-C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" marR="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SN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  <a:endParaRPr lang="fr-CA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" marR="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SN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fr-CA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" marR="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6590895"/>
                  </a:ext>
                </a:extLst>
              </a:tr>
              <a:tr h="271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SN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45-49</a:t>
                      </a:r>
                      <a:endParaRPr lang="fr-C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" marR="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SN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fr-C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" marR="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SN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3,46</a:t>
                      </a:r>
                      <a:endParaRPr lang="fr-CA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" marR="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5422771"/>
                  </a:ext>
                </a:extLst>
              </a:tr>
              <a:tr h="271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SN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50-54</a:t>
                      </a:r>
                      <a:endParaRPr lang="fr-C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" marR="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SN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fr-CA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" marR="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SN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1,69</a:t>
                      </a:r>
                      <a:endParaRPr lang="fr-CA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" marR="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2953694"/>
                  </a:ext>
                </a:extLst>
              </a:tr>
              <a:tr h="271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SN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55-59</a:t>
                      </a:r>
                      <a:endParaRPr lang="fr-C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" marR="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SN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fr-C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" marR="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SN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0,38</a:t>
                      </a:r>
                      <a:endParaRPr lang="fr-CA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" marR="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144358"/>
                  </a:ext>
                </a:extLst>
              </a:tr>
              <a:tr h="271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SN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60-64</a:t>
                      </a:r>
                      <a:endParaRPr lang="fr-C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" marR="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SN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C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" marR="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SN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0,19</a:t>
                      </a:r>
                      <a:endParaRPr lang="fr-C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" marR="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2749725"/>
                  </a:ext>
                </a:extLst>
              </a:tr>
              <a:tr h="271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SN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Plus de 65</a:t>
                      </a:r>
                      <a:endParaRPr lang="fr-C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" marR="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SN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C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" marR="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SN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C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" marR="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7553254"/>
                  </a:ext>
                </a:extLst>
              </a:tr>
              <a:tr h="271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2050" marR="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2656</a:t>
                      </a:r>
                    </a:p>
                  </a:txBody>
                  <a:tcPr marL="2050" marR="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050" marR="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0518287"/>
                  </a:ext>
                </a:extLst>
              </a:tr>
              <a:tr h="271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" marR="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" marR="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" marR="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680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SN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 moyen</a:t>
                      </a:r>
                      <a:endParaRPr lang="fr-C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" marR="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SN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27,8 ans </a:t>
                      </a:r>
                      <a:endParaRPr lang="fr-C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" marR="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08989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407B84C-9B8E-0744-8F39-8CB845B257E7}"/>
              </a:ext>
            </a:extLst>
          </p:cNvPr>
          <p:cNvSpPr/>
          <p:nvPr/>
        </p:nvSpPr>
        <p:spPr>
          <a:xfrm>
            <a:off x="6511636" y="547256"/>
            <a:ext cx="4980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Répartition des consultants pour consommation de drogues en fonction des groupes d’âge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3017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2F6FF28-737E-B443-B878-2233FFA64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58417"/>
          </a:xfrm>
        </p:spPr>
        <p:txBody>
          <a:bodyPr>
            <a:normAutofit/>
          </a:bodyPr>
          <a:lstStyle/>
          <a:p>
            <a:r>
              <a:rPr lang="fr-FR" b="1" dirty="0"/>
              <a:t>Stratégie IEC-CCC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392379C-3333-3E40-9514-BD0E3ADBC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474036" cy="4525963"/>
          </a:xfrm>
        </p:spPr>
        <p:txBody>
          <a:bodyPr>
            <a:normAutofit/>
          </a:bodyPr>
          <a:lstStyle/>
          <a:p>
            <a:r>
              <a:rPr lang="fr-SN" dirty="0"/>
              <a:t>Activités de sensibilisation de proximité sur </a:t>
            </a:r>
            <a:r>
              <a:rPr lang="fr-FR" dirty="0"/>
              <a:t>les risques liés aux différents modes de consommation des drogues. </a:t>
            </a:r>
          </a:p>
          <a:p>
            <a:endParaRPr lang="fr-FR" dirty="0"/>
          </a:p>
          <a:p>
            <a:r>
              <a:rPr lang="fr-FR" dirty="0"/>
              <a:t>Promotion des bonnes pratiques qui visent la prévention des Infection Sexuellement Transmissible (IST) et des comorbidités liées au mode de consommation des drogues. </a:t>
            </a:r>
          </a:p>
          <a:p>
            <a:endParaRPr lang="fr-CA" dirty="0"/>
          </a:p>
          <a:p>
            <a:r>
              <a:rPr lang="fr-FR" dirty="0"/>
              <a:t>Mise en place d’équipes </a:t>
            </a:r>
            <a:r>
              <a:rPr lang="fr-FR" dirty="0" err="1"/>
              <a:t>Outreach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9637762"/>
      </p:ext>
    </p:extLst>
  </p:cSld>
  <p:clrMapOvr>
    <a:masterClrMapping/>
  </p:clrMapOvr>
</p:sld>
</file>

<file path=ppt/theme/theme1.xml><?xml version="1.0" encoding="utf-8"?>
<a:theme xmlns:a="http://schemas.openxmlformats.org/drawingml/2006/main" name="Thème MSA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̀me MSAS" id="{EE2E9E81-4C74-AC41-81D5-7BCFD2F14381}" vid="{37283C14-5EEB-D547-B45B-C349DE4BE23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Thème MSAS</Template>
  <TotalTime>11564</TotalTime>
  <Words>1210</Words>
  <Application>Microsoft Macintosh PowerPoint</Application>
  <PresentationFormat>Grand écran</PresentationFormat>
  <Paragraphs>433</Paragraphs>
  <Slides>18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7" baseType="lpstr">
      <vt:lpstr>PMingLiU</vt:lpstr>
      <vt:lpstr>Arial</vt:lpstr>
      <vt:lpstr>Calibri</vt:lpstr>
      <vt:lpstr>Matura MT Script Capitals</vt:lpstr>
      <vt:lpstr>Open Sans</vt:lpstr>
      <vt:lpstr>Source Sans Pro</vt:lpstr>
      <vt:lpstr>Times New Roman</vt:lpstr>
      <vt:lpstr>Wingdings</vt:lpstr>
      <vt:lpstr>Thème MSAS</vt:lpstr>
      <vt:lpstr> LUTTE CONTRE L’USAGE DE DROGUES AU SENEGAL: ETAT DES LIEUX ET DEFIS </vt:lpstr>
      <vt:lpstr>PLAN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Stratégie IEC-CCC</vt:lpstr>
      <vt:lpstr>Zones d’interventions des équipes Outreach à Dakar</vt:lpstr>
      <vt:lpstr>Bilan des activités de l’équipe Outreach</vt:lpstr>
      <vt:lpstr>Programme méthadone </vt:lpstr>
      <vt:lpstr>Autres activités</vt:lpstr>
      <vt:lpstr>GRANDS DEFIS</vt:lpstr>
      <vt:lpstr>PARTENARIAT</vt:lpstr>
      <vt:lpstr>Présentation PowerPoint</vt:lpstr>
      <vt:lpstr>Références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D’ACTION</dc:title>
  <dc:creator>JADT</dc:creator>
  <cp:lastModifiedBy>Jean Augustin Diegane TINE</cp:lastModifiedBy>
  <cp:revision>63</cp:revision>
  <cp:lastPrinted>2020-10-12T22:32:48Z</cp:lastPrinted>
  <dcterms:created xsi:type="dcterms:W3CDTF">2020-10-09T16:42:30Z</dcterms:created>
  <dcterms:modified xsi:type="dcterms:W3CDTF">2024-03-07T14:37:29Z</dcterms:modified>
</cp:coreProperties>
</file>